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5"/>
  </p:notesMasterIdLst>
  <p:handoutMasterIdLst>
    <p:handoutMasterId r:id="rId26"/>
  </p:handoutMasterIdLst>
  <p:sldIdLst>
    <p:sldId id="257" r:id="rId5"/>
    <p:sldId id="266" r:id="rId6"/>
    <p:sldId id="267"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64" r:id="rId23"/>
    <p:sldId id="265" r:id="rId24"/>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257"/>
            <p14:sldId id="266"/>
            <p14:sldId id="267"/>
            <p14:sldId id="268"/>
            <p14:sldId id="269"/>
            <p14:sldId id="270"/>
            <p14:sldId id="271"/>
            <p14:sldId id="272"/>
            <p14:sldId id="273"/>
            <p14:sldId id="274"/>
            <p14:sldId id="275"/>
            <p14:sldId id="276"/>
            <p14:sldId id="277"/>
            <p14:sldId id="278"/>
            <p14:sldId id="279"/>
            <p14:sldId id="280"/>
            <p14:sldId id="281"/>
            <p14:sldId id="282"/>
            <p14:sldId id="26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9" autoAdjust="0"/>
    <p:restoredTop sz="94249" autoAdjust="0"/>
  </p:normalViewPr>
  <p:slideViewPr>
    <p:cSldViewPr snapToGrid="0">
      <p:cViewPr varScale="1">
        <p:scale>
          <a:sx n="81" d="100"/>
          <a:sy n="81" d="100"/>
        </p:scale>
        <p:origin x="739" y="53"/>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4" name="Picture 3" descr="Logo, company name&#10;&#10;Description automatically generated">
            <a:extLst>
              <a:ext uri="{FF2B5EF4-FFF2-40B4-BE49-F238E27FC236}">
                <a16:creationId xmlns:a16="http://schemas.microsoft.com/office/drawing/2014/main" id="{42884E60-9935-4C94-C83F-8A17E29F92A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719864" y="50215"/>
            <a:ext cx="1472133" cy="1363524"/>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4" name="Picture 3">
            <a:extLst>
              <a:ext uri="{FF2B5EF4-FFF2-40B4-BE49-F238E27FC236}">
                <a16:creationId xmlns:a16="http://schemas.microsoft.com/office/drawing/2014/main" id="{D143FC5C-89B3-91B4-DDDF-8061B1B3970A}"/>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7" name="Picture 6">
            <a:extLst>
              <a:ext uri="{FF2B5EF4-FFF2-40B4-BE49-F238E27FC236}">
                <a16:creationId xmlns:a16="http://schemas.microsoft.com/office/drawing/2014/main" id="{F2655302-5D4A-37B8-AB30-349CD13927BB}"/>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5" name="Picture 4">
            <a:extLst>
              <a:ext uri="{FF2B5EF4-FFF2-40B4-BE49-F238E27FC236}">
                <a16:creationId xmlns:a16="http://schemas.microsoft.com/office/drawing/2014/main" id="{AC308BD9-AC63-2D50-3B12-FBC0E86013EF}"/>
              </a:ext>
            </a:extLst>
          </p:cNvPr>
          <p:cNvPicPr>
            <a:picLocks noChangeAspect="1"/>
          </p:cNvPicPr>
          <p:nvPr userDrawn="1"/>
        </p:nvPicPr>
        <p:blipFill>
          <a:blip r:embed="rId2"/>
          <a:stretch>
            <a:fillRect/>
          </a:stretch>
        </p:blipFill>
        <p:spPr>
          <a:xfrm>
            <a:off x="10997080" y="-4762"/>
            <a:ext cx="1194920" cy="1109568"/>
          </a:xfrm>
          <a:prstGeom prst="rect">
            <a:avLst/>
          </a:prstGeom>
        </p:spPr>
      </p:pic>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8" name="Picture 7">
            <a:extLst>
              <a:ext uri="{FF2B5EF4-FFF2-40B4-BE49-F238E27FC236}">
                <a16:creationId xmlns:a16="http://schemas.microsoft.com/office/drawing/2014/main" id="{3F565178-4E2E-92E2-03AB-296C33492130}"/>
              </a:ext>
            </a:extLst>
          </p:cNvPr>
          <p:cNvPicPr>
            <a:picLocks noChangeAspect="1"/>
          </p:cNvPicPr>
          <p:nvPr userDrawn="1"/>
        </p:nvPicPr>
        <p:blipFill>
          <a:blip r:embed="rId2"/>
          <a:stretch>
            <a:fillRect/>
          </a:stretch>
        </p:blipFill>
        <p:spPr>
          <a:xfrm>
            <a:off x="10997080" y="12700"/>
            <a:ext cx="1194920" cy="1103472"/>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9" name="Picture 8">
            <a:extLst>
              <a:ext uri="{FF2B5EF4-FFF2-40B4-BE49-F238E27FC236}">
                <a16:creationId xmlns:a16="http://schemas.microsoft.com/office/drawing/2014/main" id="{7966537B-1220-BFD8-2AEA-74EE8804032D}"/>
              </a:ext>
            </a:extLst>
          </p:cNvPr>
          <p:cNvPicPr>
            <a:picLocks noChangeAspect="1"/>
          </p:cNvPicPr>
          <p:nvPr userDrawn="1"/>
        </p:nvPicPr>
        <p:blipFill>
          <a:blip r:embed="rId2"/>
          <a:stretch>
            <a:fillRect/>
          </a:stretch>
        </p:blipFill>
        <p:spPr>
          <a:xfrm>
            <a:off x="10984941" y="0"/>
            <a:ext cx="1194920" cy="1109568"/>
          </a:xfrm>
          <a:prstGeom prst="rect">
            <a:avLst/>
          </a:prstGeom>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10" name="Picture 9">
            <a:extLst>
              <a:ext uri="{FF2B5EF4-FFF2-40B4-BE49-F238E27FC236}">
                <a16:creationId xmlns:a16="http://schemas.microsoft.com/office/drawing/2014/main" id="{9D52FF7B-3D38-87EF-79B8-141215463ECC}"/>
              </a:ext>
            </a:extLst>
          </p:cNvPr>
          <p:cNvPicPr>
            <a:picLocks noChangeAspect="1"/>
          </p:cNvPicPr>
          <p:nvPr userDrawn="1"/>
        </p:nvPicPr>
        <p:blipFill>
          <a:blip r:embed="rId2"/>
          <a:stretch>
            <a:fillRect/>
          </a:stretch>
        </p:blipFill>
        <p:spPr>
          <a:xfrm>
            <a:off x="10984941" y="-27860"/>
            <a:ext cx="1194920" cy="1103472"/>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B28F42-C4BB-5CCC-D37C-2FD6EBCA0537}"/>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372B7E-8446-C266-C188-6F26B42EE6FB}"/>
              </a:ext>
            </a:extLst>
          </p:cNvPr>
          <p:cNvPicPr>
            <a:picLocks noChangeAspect="1"/>
          </p:cNvPicPr>
          <p:nvPr userDrawn="1"/>
        </p:nvPicPr>
        <p:blipFill>
          <a:blip r:embed="rId2"/>
          <a:stretch>
            <a:fillRect/>
          </a:stretch>
        </p:blipFill>
        <p:spPr>
          <a:xfrm>
            <a:off x="10984380" y="0"/>
            <a:ext cx="1194920" cy="1109568"/>
          </a:xfrm>
          <a:prstGeom prst="rect">
            <a:avLst/>
          </a:prstGeom>
        </p:spPr>
      </p:pic>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90AB1-350E-8302-6236-A81641023524}"/>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D5A9F8-B4CB-884F-BB69-658179636F74}"/>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4" name="Picture 3">
            <a:extLst>
              <a:ext uri="{FF2B5EF4-FFF2-40B4-BE49-F238E27FC236}">
                <a16:creationId xmlns:a16="http://schemas.microsoft.com/office/drawing/2014/main" id="{AE047D7A-CB0C-0E87-02A2-46AE102DCCE8}"/>
              </a:ext>
            </a:extLst>
          </p:cNvPr>
          <p:cNvPicPr>
            <a:picLocks noChangeAspect="1"/>
          </p:cNvPicPr>
          <p:nvPr userDrawn="1"/>
        </p:nvPicPr>
        <p:blipFill>
          <a:blip r:embed="rId4"/>
          <a:stretch>
            <a:fillRect/>
          </a:stretch>
        </p:blipFill>
        <p:spPr>
          <a:xfrm>
            <a:off x="10721437" y="75543"/>
            <a:ext cx="1470560" cy="1362076"/>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6" name="Picture 5">
            <a:extLst>
              <a:ext uri="{FF2B5EF4-FFF2-40B4-BE49-F238E27FC236}">
                <a16:creationId xmlns:a16="http://schemas.microsoft.com/office/drawing/2014/main" id="{7DFCAE6E-66E6-0CBA-0535-F1CCF409B977}"/>
              </a:ext>
            </a:extLst>
          </p:cNvPr>
          <p:cNvPicPr>
            <a:picLocks noChangeAspect="1"/>
          </p:cNvPicPr>
          <p:nvPr userDrawn="1"/>
        </p:nvPicPr>
        <p:blipFill>
          <a:blip r:embed="rId2"/>
          <a:stretch>
            <a:fillRect/>
          </a:stretch>
        </p:blipFill>
        <p:spPr>
          <a:xfrm>
            <a:off x="0" y="0"/>
            <a:ext cx="1194920" cy="1109568"/>
          </a:xfrm>
          <a:prstGeom prst="rect">
            <a:avLst/>
          </a:prstGeom>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6" name="Picture 5">
            <a:extLst>
              <a:ext uri="{FF2B5EF4-FFF2-40B4-BE49-F238E27FC236}">
                <a16:creationId xmlns:a16="http://schemas.microsoft.com/office/drawing/2014/main" id="{DC069447-BE09-A312-A5E4-D814D1507ECD}"/>
              </a:ext>
            </a:extLst>
          </p:cNvPr>
          <p:cNvPicPr>
            <a:picLocks noChangeAspect="1"/>
          </p:cNvPicPr>
          <p:nvPr userDrawn="1"/>
        </p:nvPicPr>
        <p:blipFill>
          <a:blip r:embed="rId2"/>
          <a:stretch>
            <a:fillRect/>
          </a:stretch>
        </p:blipFill>
        <p:spPr>
          <a:xfrm>
            <a:off x="12140" y="0"/>
            <a:ext cx="1194920" cy="1103472"/>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7" name="Picture 6">
            <a:extLst>
              <a:ext uri="{FF2B5EF4-FFF2-40B4-BE49-F238E27FC236}">
                <a16:creationId xmlns:a16="http://schemas.microsoft.com/office/drawing/2014/main" id="{08A88DC6-2D85-73C6-311B-D8A082496EC8}"/>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7" name="Picture 6">
            <a:extLst>
              <a:ext uri="{FF2B5EF4-FFF2-40B4-BE49-F238E27FC236}">
                <a16:creationId xmlns:a16="http://schemas.microsoft.com/office/drawing/2014/main" id="{BD6C3883-F038-23D4-CBA3-04C862509E61}"/>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6" name="Picture 5">
            <a:extLst>
              <a:ext uri="{FF2B5EF4-FFF2-40B4-BE49-F238E27FC236}">
                <a16:creationId xmlns:a16="http://schemas.microsoft.com/office/drawing/2014/main" id="{9DD39C9D-F543-7E39-E1A1-67A1187E7C6D}"/>
              </a:ext>
            </a:extLst>
          </p:cNvPr>
          <p:cNvPicPr>
            <a:picLocks noChangeAspect="1"/>
          </p:cNvPicPr>
          <p:nvPr userDrawn="1"/>
        </p:nvPicPr>
        <p:blipFill>
          <a:blip r:embed="rId2"/>
          <a:stretch>
            <a:fillRect/>
          </a:stretch>
        </p:blipFill>
        <p:spPr>
          <a:xfrm>
            <a:off x="10997080" y="-16058"/>
            <a:ext cx="1194920" cy="1109568"/>
          </a:xfrm>
          <a:prstGeom prst="rect">
            <a:avLst/>
          </a:prstGeom>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4" name="Picture 3">
            <a:extLst>
              <a:ext uri="{FF2B5EF4-FFF2-40B4-BE49-F238E27FC236}">
                <a16:creationId xmlns:a16="http://schemas.microsoft.com/office/drawing/2014/main" id="{AD7DB65F-FE40-D9F7-738B-AE427EA54DDB}"/>
              </a:ext>
            </a:extLst>
          </p:cNvPr>
          <p:cNvPicPr>
            <a:picLocks noChangeAspect="1"/>
          </p:cNvPicPr>
          <p:nvPr userDrawn="1"/>
        </p:nvPicPr>
        <p:blipFill>
          <a:blip r:embed="rId2"/>
          <a:stretch>
            <a:fillRect/>
          </a:stretch>
        </p:blipFill>
        <p:spPr>
          <a:xfrm>
            <a:off x="11051176" y="-24446"/>
            <a:ext cx="1140823" cy="1191981"/>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4" name="Picture 3">
            <a:extLst>
              <a:ext uri="{FF2B5EF4-FFF2-40B4-BE49-F238E27FC236}">
                <a16:creationId xmlns:a16="http://schemas.microsoft.com/office/drawing/2014/main" id="{EB1D02F6-DCF7-DAE9-85B9-9944F944B1E8}"/>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4" name="Picture 3">
            <a:extLst>
              <a:ext uri="{FF2B5EF4-FFF2-40B4-BE49-F238E27FC236}">
                <a16:creationId xmlns:a16="http://schemas.microsoft.com/office/drawing/2014/main" id="{A9A4D3AD-E4A5-21C8-8BDB-5FBA46C3F115}"/>
              </a:ext>
            </a:extLst>
          </p:cNvPr>
          <p:cNvPicPr>
            <a:picLocks noChangeAspect="1"/>
          </p:cNvPicPr>
          <p:nvPr userDrawn="1"/>
        </p:nvPicPr>
        <p:blipFill>
          <a:blip r:embed="rId2"/>
          <a:stretch>
            <a:fillRect/>
          </a:stretch>
        </p:blipFill>
        <p:spPr>
          <a:xfrm>
            <a:off x="11090366" y="1"/>
            <a:ext cx="1101634" cy="1151034"/>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5" name="Picture 4">
            <a:extLst>
              <a:ext uri="{FF2B5EF4-FFF2-40B4-BE49-F238E27FC236}">
                <a16:creationId xmlns:a16="http://schemas.microsoft.com/office/drawing/2014/main" id="{EA7678C3-56FB-0508-5AED-AC1CEF948DFB}"/>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a:extLst>
              <a:ext uri="{FF2B5EF4-FFF2-40B4-BE49-F238E27FC236}">
                <a16:creationId xmlns:a16="http://schemas.microsoft.com/office/drawing/2014/main" id="{DDAC1D59-3DB1-49A4-7834-D463A1612B96}"/>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5" name="Picture 4">
            <a:extLst>
              <a:ext uri="{FF2B5EF4-FFF2-40B4-BE49-F238E27FC236}">
                <a16:creationId xmlns:a16="http://schemas.microsoft.com/office/drawing/2014/main" id="{DDE1FD8D-A7D1-E632-498D-A2DEBD80C6EF}"/>
              </a:ext>
            </a:extLst>
          </p:cNvPr>
          <p:cNvPicPr>
            <a:picLocks noChangeAspect="1"/>
          </p:cNvPicPr>
          <p:nvPr userDrawn="1"/>
        </p:nvPicPr>
        <p:blipFill>
          <a:blip r:embed="rId4"/>
          <a:stretch>
            <a:fillRect/>
          </a:stretch>
        </p:blipFill>
        <p:spPr>
          <a:xfrm>
            <a:off x="10673967" y="-84512"/>
            <a:ext cx="1487553" cy="1377815"/>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6" name="Picture 5">
            <a:extLst>
              <a:ext uri="{FF2B5EF4-FFF2-40B4-BE49-F238E27FC236}">
                <a16:creationId xmlns:a16="http://schemas.microsoft.com/office/drawing/2014/main" id="{3F083A5E-8B19-310B-8AE5-29459F822C26}"/>
              </a:ext>
            </a:extLst>
          </p:cNvPr>
          <p:cNvPicPr>
            <a:picLocks noChangeAspect="1"/>
          </p:cNvPicPr>
          <p:nvPr userDrawn="1"/>
        </p:nvPicPr>
        <p:blipFill>
          <a:blip r:embed="rId2"/>
          <a:stretch>
            <a:fillRect/>
          </a:stretch>
        </p:blipFill>
        <p:spPr>
          <a:xfrm>
            <a:off x="0" y="80216"/>
            <a:ext cx="1194920" cy="1109568"/>
          </a:xfrm>
          <a:prstGeom prst="rect">
            <a:avLst/>
          </a:prstGeom>
        </p:spPr>
      </p:pic>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5" name="Picture 4">
            <a:extLst>
              <a:ext uri="{FF2B5EF4-FFF2-40B4-BE49-F238E27FC236}">
                <a16:creationId xmlns:a16="http://schemas.microsoft.com/office/drawing/2014/main" id="{6E73B8D9-BACD-B1A6-EFCF-E4175989D30F}"/>
              </a:ext>
            </a:extLst>
          </p:cNvPr>
          <p:cNvPicPr>
            <a:picLocks noChangeAspect="1"/>
          </p:cNvPicPr>
          <p:nvPr userDrawn="1"/>
        </p:nvPicPr>
        <p:blipFill>
          <a:blip r:embed="rId2"/>
          <a:stretch>
            <a:fillRect/>
          </a:stretch>
        </p:blipFill>
        <p:spPr>
          <a:xfrm>
            <a:off x="74968" y="1"/>
            <a:ext cx="1152941" cy="1204642"/>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a:extLst>
              <a:ext uri="{FF2B5EF4-FFF2-40B4-BE49-F238E27FC236}">
                <a16:creationId xmlns:a16="http://schemas.microsoft.com/office/drawing/2014/main" id="{FC061A15-FF3E-D475-68D5-CEA211DFFE32}"/>
              </a:ext>
            </a:extLst>
          </p:cNvPr>
          <p:cNvPicPr>
            <a:picLocks noChangeAspect="1"/>
          </p:cNvPicPr>
          <p:nvPr userDrawn="1"/>
        </p:nvPicPr>
        <p:blipFill>
          <a:blip r:embed="rId2"/>
          <a:stretch>
            <a:fillRect/>
          </a:stretch>
        </p:blipFill>
        <p:spPr>
          <a:xfrm>
            <a:off x="10997080" y="6172"/>
            <a:ext cx="1194920" cy="1109568"/>
          </a:xfrm>
          <a:prstGeom prst="rect">
            <a:avLst/>
          </a:prstGeom>
        </p:spPr>
      </p:pic>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8" name="Picture 7">
            <a:extLst>
              <a:ext uri="{FF2B5EF4-FFF2-40B4-BE49-F238E27FC236}">
                <a16:creationId xmlns:a16="http://schemas.microsoft.com/office/drawing/2014/main" id="{DBE1E25A-8699-3AD3-4EBB-7E4469BBD56C}"/>
              </a:ext>
            </a:extLst>
          </p:cNvPr>
          <p:cNvPicPr>
            <a:picLocks noChangeAspect="1"/>
          </p:cNvPicPr>
          <p:nvPr userDrawn="1"/>
        </p:nvPicPr>
        <p:blipFill>
          <a:blip r:embed="rId2"/>
          <a:stretch>
            <a:fillRect/>
          </a:stretch>
        </p:blipFill>
        <p:spPr>
          <a:xfrm>
            <a:off x="10997080" y="15316"/>
            <a:ext cx="1194920" cy="1103472"/>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3" name="Picture 2">
            <a:extLst>
              <a:ext uri="{FF2B5EF4-FFF2-40B4-BE49-F238E27FC236}">
                <a16:creationId xmlns:a16="http://schemas.microsoft.com/office/drawing/2014/main" id="{AB28B768-EAD6-3CC0-C557-D8E57DA6B6D4}"/>
              </a:ext>
            </a:extLst>
          </p:cNvPr>
          <p:cNvPicPr>
            <a:picLocks noChangeAspect="1"/>
          </p:cNvPicPr>
          <p:nvPr userDrawn="1"/>
        </p:nvPicPr>
        <p:blipFill>
          <a:blip r:embed="rId2"/>
          <a:stretch>
            <a:fillRect/>
          </a:stretch>
        </p:blipFill>
        <p:spPr>
          <a:xfrm>
            <a:off x="0" y="0"/>
            <a:ext cx="1194920" cy="1109568"/>
          </a:xfrm>
          <a:prstGeom prst="rect">
            <a:avLst/>
          </a:prstGeom>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3" name="Picture 2">
            <a:extLst>
              <a:ext uri="{FF2B5EF4-FFF2-40B4-BE49-F238E27FC236}">
                <a16:creationId xmlns:a16="http://schemas.microsoft.com/office/drawing/2014/main" id="{A9FD0792-A42D-30B8-6682-4417A44B7605}"/>
              </a:ext>
            </a:extLst>
          </p:cNvPr>
          <p:cNvPicPr>
            <a:picLocks noChangeAspect="1"/>
          </p:cNvPicPr>
          <p:nvPr userDrawn="1"/>
        </p:nvPicPr>
        <p:blipFill>
          <a:blip r:embed="rId2"/>
          <a:stretch>
            <a:fillRect/>
          </a:stretch>
        </p:blipFill>
        <p:spPr>
          <a:xfrm>
            <a:off x="0" y="1"/>
            <a:ext cx="1188720" cy="1242026"/>
          </a:xfrm>
          <a:prstGeom prst="rect">
            <a:avLst/>
          </a:prstGeom>
        </p:spPr>
      </p:pic>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6" name="Picture 5">
            <a:extLst>
              <a:ext uri="{FF2B5EF4-FFF2-40B4-BE49-F238E27FC236}">
                <a16:creationId xmlns:a16="http://schemas.microsoft.com/office/drawing/2014/main" id="{CE63A347-BE8E-B62F-9E30-DC6F03276FD3}"/>
              </a:ext>
            </a:extLst>
          </p:cNvPr>
          <p:cNvPicPr>
            <a:picLocks noChangeAspect="1"/>
          </p:cNvPicPr>
          <p:nvPr userDrawn="1"/>
        </p:nvPicPr>
        <p:blipFill>
          <a:blip r:embed="rId2"/>
          <a:stretch>
            <a:fillRect/>
          </a:stretch>
        </p:blipFill>
        <p:spPr>
          <a:xfrm>
            <a:off x="10997080" y="25400"/>
            <a:ext cx="1194920" cy="1109568"/>
          </a:xfrm>
          <a:prstGeom prst="rect">
            <a:avLst/>
          </a:prstGeom>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6" name="Picture 5">
            <a:extLst>
              <a:ext uri="{FF2B5EF4-FFF2-40B4-BE49-F238E27FC236}">
                <a16:creationId xmlns:a16="http://schemas.microsoft.com/office/drawing/2014/main" id="{B93CF1D4-4F14-1861-0384-12994591C342}"/>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8" name="Picture 7">
            <a:extLst>
              <a:ext uri="{FF2B5EF4-FFF2-40B4-BE49-F238E27FC236}">
                <a16:creationId xmlns:a16="http://schemas.microsoft.com/office/drawing/2014/main" id="{4AF1CA2F-924E-AE11-12BB-ABBEC20B856A}"/>
              </a:ext>
            </a:extLst>
          </p:cNvPr>
          <p:cNvPicPr>
            <a:picLocks noChangeAspect="1"/>
          </p:cNvPicPr>
          <p:nvPr userDrawn="1"/>
        </p:nvPicPr>
        <p:blipFill>
          <a:blip r:embed="rId2"/>
          <a:stretch>
            <a:fillRect/>
          </a:stretch>
        </p:blipFill>
        <p:spPr>
          <a:xfrm>
            <a:off x="10998200" y="44964"/>
            <a:ext cx="1193800" cy="1108188"/>
          </a:xfrm>
          <a:prstGeom prst="rect">
            <a:avLst/>
          </a:prstGeom>
        </p:spPr>
      </p:pic>
      <p:pic>
        <p:nvPicPr>
          <p:cNvPr id="10" name="Picture 9">
            <a:extLst>
              <a:ext uri="{FF2B5EF4-FFF2-40B4-BE49-F238E27FC236}">
                <a16:creationId xmlns:a16="http://schemas.microsoft.com/office/drawing/2014/main" id="{A8CA9AD8-8822-D85D-0707-FBEEC8E087AB}"/>
              </a:ext>
            </a:extLst>
          </p:cNvPr>
          <p:cNvPicPr>
            <a:picLocks noChangeAspect="1"/>
          </p:cNvPicPr>
          <p:nvPr userDrawn="1"/>
        </p:nvPicPr>
        <p:blipFill>
          <a:blip r:embed="rId3"/>
          <a:stretch>
            <a:fillRect/>
          </a:stretch>
        </p:blipFill>
        <p:spPr>
          <a:xfrm>
            <a:off x="9304124" y="3960"/>
            <a:ext cx="1194765" cy="1108188"/>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4">
            <a:extLst>
              <a:ext uri="{FF2B5EF4-FFF2-40B4-BE49-F238E27FC236}">
                <a16:creationId xmlns:a16="http://schemas.microsoft.com/office/drawing/2014/main" id="{32D0F3F0-0B2A-30F2-5108-FBA2B748421B}"/>
              </a:ext>
            </a:extLst>
          </p:cNvPr>
          <p:cNvPicPr>
            <a:picLocks noChangeAspect="1"/>
          </p:cNvPicPr>
          <p:nvPr userDrawn="1"/>
        </p:nvPicPr>
        <p:blipFill>
          <a:blip r:embed="rId2"/>
          <a:stretch>
            <a:fillRect/>
          </a:stretch>
        </p:blipFill>
        <p:spPr>
          <a:xfrm>
            <a:off x="10997080" y="14514"/>
            <a:ext cx="1194920" cy="1109568"/>
          </a:xfrm>
          <a:prstGeom prst="rect">
            <a:avLst/>
          </a:prstGeom>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6" name="Picture 5">
            <a:extLst>
              <a:ext uri="{FF2B5EF4-FFF2-40B4-BE49-F238E27FC236}">
                <a16:creationId xmlns:a16="http://schemas.microsoft.com/office/drawing/2014/main" id="{44384D95-A3AF-8F02-0DE3-9E8837F3AA6F}"/>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pic>
        <p:nvPicPr>
          <p:cNvPr id="5" name="Picture 4">
            <a:extLst>
              <a:ext uri="{FF2B5EF4-FFF2-40B4-BE49-F238E27FC236}">
                <a16:creationId xmlns:a16="http://schemas.microsoft.com/office/drawing/2014/main" id="{7D4EE0CE-D09D-13D8-9868-3B5B197D0F33}"/>
              </a:ext>
            </a:extLst>
          </p:cNvPr>
          <p:cNvPicPr>
            <a:picLocks noChangeAspect="1"/>
          </p:cNvPicPr>
          <p:nvPr userDrawn="1"/>
        </p:nvPicPr>
        <p:blipFill>
          <a:blip r:embed="rId2"/>
          <a:stretch>
            <a:fillRect/>
          </a:stretch>
        </p:blipFill>
        <p:spPr>
          <a:xfrm>
            <a:off x="10929183" y="62243"/>
            <a:ext cx="1262817" cy="1169658"/>
          </a:xfrm>
          <a:prstGeom prst="rect">
            <a:avLst/>
          </a:prstGeom>
        </p:spPr>
      </p:pic>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pic>
        <p:nvPicPr>
          <p:cNvPr id="8" name="Picture 7">
            <a:extLst>
              <a:ext uri="{FF2B5EF4-FFF2-40B4-BE49-F238E27FC236}">
                <a16:creationId xmlns:a16="http://schemas.microsoft.com/office/drawing/2014/main" id="{5CC693C5-DD98-AC19-3152-F9560029DFA2}"/>
              </a:ext>
            </a:extLst>
          </p:cNvPr>
          <p:cNvPicPr>
            <a:picLocks noChangeAspect="1"/>
          </p:cNvPicPr>
          <p:nvPr userDrawn="1"/>
        </p:nvPicPr>
        <p:blipFill>
          <a:blip r:embed="rId2"/>
          <a:stretch>
            <a:fillRect/>
          </a:stretch>
        </p:blipFill>
        <p:spPr>
          <a:xfrm>
            <a:off x="10982264" y="28577"/>
            <a:ext cx="1194920" cy="1109568"/>
          </a:xfrm>
          <a:prstGeom prst="rect">
            <a:avLst/>
          </a:prstGeom>
        </p:spPr>
      </p:pic>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47948"/>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pic>
        <p:nvPicPr>
          <p:cNvPr id="9" name="Picture 8">
            <a:extLst>
              <a:ext uri="{FF2B5EF4-FFF2-40B4-BE49-F238E27FC236}">
                <a16:creationId xmlns:a16="http://schemas.microsoft.com/office/drawing/2014/main" id="{F4FBDFD6-79DA-D6BE-0448-96C8DCC172E2}"/>
              </a:ext>
            </a:extLst>
          </p:cNvPr>
          <p:cNvPicPr>
            <a:picLocks noChangeAspect="1"/>
          </p:cNvPicPr>
          <p:nvPr userDrawn="1"/>
        </p:nvPicPr>
        <p:blipFill>
          <a:blip r:embed="rId2"/>
          <a:stretch>
            <a:fillRect/>
          </a:stretch>
        </p:blipFill>
        <p:spPr>
          <a:xfrm>
            <a:off x="10997080" y="-47948"/>
            <a:ext cx="1194920" cy="1109568"/>
          </a:xfrm>
          <a:prstGeom prst="rect">
            <a:avLst/>
          </a:prstGeom>
        </p:spPr>
      </p:pic>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6" name="Picture 5">
            <a:extLst>
              <a:ext uri="{FF2B5EF4-FFF2-40B4-BE49-F238E27FC236}">
                <a16:creationId xmlns:a16="http://schemas.microsoft.com/office/drawing/2014/main" id="{01DF7E10-430C-4E25-987A-D9E8ADAA7745}"/>
              </a:ext>
            </a:extLst>
          </p:cNvPr>
          <p:cNvPicPr>
            <a:picLocks noChangeAspect="1"/>
          </p:cNvPicPr>
          <p:nvPr userDrawn="1"/>
        </p:nvPicPr>
        <p:blipFill>
          <a:blip r:embed="rId2"/>
          <a:stretch>
            <a:fillRect/>
          </a:stretch>
        </p:blipFill>
        <p:spPr>
          <a:xfrm>
            <a:off x="10997080" y="0"/>
            <a:ext cx="1194920" cy="1109568"/>
          </a:xfrm>
          <a:prstGeom prst="rect">
            <a:avLst/>
          </a:prstGeom>
        </p:spPr>
      </p:pic>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7" name="Picture 6">
            <a:extLst>
              <a:ext uri="{FF2B5EF4-FFF2-40B4-BE49-F238E27FC236}">
                <a16:creationId xmlns:a16="http://schemas.microsoft.com/office/drawing/2014/main" id="{DA8370A5-1740-3ABE-F0A5-C7BCD001E437}"/>
              </a:ext>
            </a:extLst>
          </p:cNvPr>
          <p:cNvPicPr>
            <a:picLocks noChangeAspect="1"/>
          </p:cNvPicPr>
          <p:nvPr userDrawn="1"/>
        </p:nvPicPr>
        <p:blipFill>
          <a:blip r:embed="rId2"/>
          <a:stretch>
            <a:fillRect/>
          </a:stretch>
        </p:blipFill>
        <p:spPr>
          <a:xfrm>
            <a:off x="10997080" y="0"/>
            <a:ext cx="1194920" cy="1103472"/>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Module Code &amp; Module Title</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Title</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hyperlink" Target="mailto:chewping@staffemail.apu.edu.my" TargetMode="Externa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860434" y="3270584"/>
            <a:ext cx="6769100" cy="1752600"/>
          </a:xfrm>
        </p:spPr>
        <p:txBody>
          <a:bodyPr/>
          <a:lstStyle/>
          <a:p>
            <a:r>
              <a:rPr lang="en-US" dirty="0">
                <a:latin typeface="Arial" charset="0"/>
              </a:rPr>
              <a:t>Module Introduction and Overview</a:t>
            </a:r>
            <a:endParaRPr lang="en-US" dirty="0"/>
          </a:p>
        </p:txBody>
      </p:sp>
      <p:sp>
        <p:nvSpPr>
          <p:cNvPr id="5" name="Text Box 6"/>
          <p:cNvSpPr txBox="1">
            <a:spLocks noGrp="1" noChangeArrowheads="1"/>
          </p:cNvSpPr>
          <p:nvPr>
            <p:ph type="ctrTitle"/>
          </p:nvPr>
        </p:nvSpPr>
        <p:spPr bwMode="auto">
          <a:xfrm>
            <a:off x="3913188" y="2241361"/>
            <a:ext cx="6754812"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800" dirty="0"/>
              <a:t>Database Systems</a:t>
            </a:r>
          </a:p>
          <a:p>
            <a:pPr eaLnBrk="1" hangingPunct="1"/>
            <a:r>
              <a:rPr lang="en-US" sz="1400" dirty="0"/>
              <a:t>AICT005-4-1-Database Systems (version1)</a:t>
            </a:r>
          </a:p>
        </p:txBody>
      </p:sp>
      <p:sp>
        <p:nvSpPr>
          <p:cNvPr id="4" name="Content Placeholder 5">
            <a:extLst>
              <a:ext uri="{FF2B5EF4-FFF2-40B4-BE49-F238E27FC236}">
                <a16:creationId xmlns:a16="http://schemas.microsoft.com/office/drawing/2014/main" id="{71E96E36-44C9-46CF-9BC6-CF53A0CB01BE}"/>
              </a:ext>
            </a:extLst>
          </p:cNvPr>
          <p:cNvSpPr txBox="1">
            <a:spLocks/>
          </p:cNvSpPr>
          <p:nvPr/>
        </p:nvSpPr>
        <p:spPr bwMode="auto">
          <a:xfrm>
            <a:off x="1013307" y="2279569"/>
            <a:ext cx="1072424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r" rtl="0" eaLnBrk="0" fontAlgn="base" hangingPunct="0">
              <a:spcBef>
                <a:spcPct val="20000"/>
              </a:spcBef>
              <a:spcAft>
                <a:spcPct val="0"/>
              </a:spcAft>
              <a:buFontTx/>
              <a:buNone/>
              <a:defRPr sz="2500" b="0">
                <a:solidFill>
                  <a:schemeClr val="bg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kern="0"/>
              <a:t>AICT015-4-1-Database Management</a:t>
            </a:r>
            <a:endParaRPr lang="en-US" kern="0" dirty="0"/>
          </a:p>
        </p:txBody>
      </p:sp>
    </p:spTree>
    <p:extLst>
      <p:ext uri="{BB962C8B-B14F-4D97-AF65-F5344CB8AC3E}">
        <p14:creationId xmlns:p14="http://schemas.microsoft.com/office/powerpoint/2010/main" val="110272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bwMode="auto">
          <a:xfrm>
            <a:off x="2009775" y="353891"/>
            <a:ext cx="70421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3600">
                <a:solidFill>
                  <a:schemeClr val="tx2"/>
                </a:solidFill>
                <a:latin typeface="+mj-lt"/>
                <a:ea typeface="+mj-ea"/>
                <a:cs typeface="+mj-cs"/>
              </a:defRPr>
            </a:lvl1pPr>
            <a:lvl2pPr algn="ctr" rtl="0" eaLnBrk="1" fontAlgn="base" hangingPunct="1">
              <a:spcBef>
                <a:spcPct val="0"/>
              </a:spcBef>
              <a:spcAft>
                <a:spcPct val="0"/>
              </a:spcAft>
              <a:defRPr sz="3600">
                <a:solidFill>
                  <a:schemeClr val="tx2"/>
                </a:solidFill>
                <a:latin typeface="Arial" charset="0"/>
              </a:defRPr>
            </a:lvl2pPr>
            <a:lvl3pPr algn="ctr" rtl="0" eaLnBrk="1" fontAlgn="base" hangingPunct="1">
              <a:spcBef>
                <a:spcPct val="0"/>
              </a:spcBef>
              <a:spcAft>
                <a:spcPct val="0"/>
              </a:spcAft>
              <a:defRPr sz="3600">
                <a:solidFill>
                  <a:schemeClr val="tx2"/>
                </a:solidFill>
                <a:latin typeface="Arial" charset="0"/>
              </a:defRPr>
            </a:lvl3pPr>
            <a:lvl4pPr algn="ctr" rtl="0" eaLnBrk="1" fontAlgn="base" hangingPunct="1">
              <a:spcBef>
                <a:spcPct val="0"/>
              </a:spcBef>
              <a:spcAft>
                <a:spcPct val="0"/>
              </a:spcAft>
              <a:defRPr sz="3600">
                <a:solidFill>
                  <a:schemeClr val="tx2"/>
                </a:solidFill>
                <a:latin typeface="Arial" charset="0"/>
              </a:defRPr>
            </a:lvl4pPr>
            <a:lvl5pPr algn="ctr" rtl="0" eaLnBrk="1" fontAlgn="base" hangingPunct="1">
              <a:spcBef>
                <a:spcPct val="0"/>
              </a:spcBef>
              <a:spcAft>
                <a:spcPct val="0"/>
              </a:spcAft>
              <a:defRPr sz="3600">
                <a:solidFill>
                  <a:schemeClr val="tx2"/>
                </a:solidFill>
                <a:latin typeface="Arial" charset="0"/>
              </a:defRPr>
            </a:lvl5pPr>
            <a:lvl6pPr marL="457200" algn="ctr" rtl="0" eaLnBrk="1" fontAlgn="base" hangingPunct="1">
              <a:spcBef>
                <a:spcPct val="0"/>
              </a:spcBef>
              <a:spcAft>
                <a:spcPct val="0"/>
              </a:spcAft>
              <a:defRPr sz="3600">
                <a:solidFill>
                  <a:schemeClr val="tx2"/>
                </a:solidFill>
                <a:latin typeface="Arial" charset="0"/>
              </a:defRPr>
            </a:lvl6pPr>
            <a:lvl7pPr marL="914400" algn="ctr" rtl="0" eaLnBrk="1" fontAlgn="base" hangingPunct="1">
              <a:spcBef>
                <a:spcPct val="0"/>
              </a:spcBef>
              <a:spcAft>
                <a:spcPct val="0"/>
              </a:spcAft>
              <a:defRPr sz="3600">
                <a:solidFill>
                  <a:schemeClr val="tx2"/>
                </a:solidFill>
                <a:latin typeface="Arial" charset="0"/>
              </a:defRPr>
            </a:lvl7pPr>
            <a:lvl8pPr marL="1371600" algn="ctr" rtl="0" eaLnBrk="1" fontAlgn="base" hangingPunct="1">
              <a:spcBef>
                <a:spcPct val="0"/>
              </a:spcBef>
              <a:spcAft>
                <a:spcPct val="0"/>
              </a:spcAft>
              <a:defRPr sz="3600">
                <a:solidFill>
                  <a:schemeClr val="tx2"/>
                </a:solidFill>
                <a:latin typeface="Arial" charset="0"/>
              </a:defRPr>
            </a:lvl8pPr>
            <a:lvl9pPr marL="1828800" algn="ctr" rtl="0" eaLnBrk="1" fontAlgn="base" hangingPunct="1">
              <a:spcBef>
                <a:spcPct val="0"/>
              </a:spcBef>
              <a:spcAft>
                <a:spcPct val="0"/>
              </a:spcAft>
              <a:defRPr sz="3600">
                <a:solidFill>
                  <a:schemeClr val="tx2"/>
                </a:solidFill>
                <a:latin typeface="Arial" charset="0"/>
              </a:defRPr>
            </a:lvl9pPr>
          </a:lstStyle>
          <a:p>
            <a:pPr>
              <a:defRPr/>
            </a:pPr>
            <a:r>
              <a:rPr lang="en-US" sz="3200" b="1" u="sng" kern="0" dirty="0">
                <a:solidFill>
                  <a:schemeClr val="accent2">
                    <a:lumMod val="75000"/>
                  </a:schemeClr>
                </a:solidFill>
                <a:latin typeface="Century Gothic" panose="020B0502020202020204" pitchFamily="34" charset="0"/>
              </a:rPr>
              <a:t>Student Learning Time (SLT)</a:t>
            </a:r>
          </a:p>
        </p:txBody>
      </p:sp>
      <p:sp>
        <p:nvSpPr>
          <p:cNvPr id="6" name="Content Placeholder 2"/>
          <p:cNvSpPr txBox="1">
            <a:spLocks/>
          </p:cNvSpPr>
          <p:nvPr/>
        </p:nvSpPr>
        <p:spPr bwMode="auto">
          <a:xfrm>
            <a:off x="2009775" y="15446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defRPr/>
            </a:pPr>
            <a:r>
              <a:rPr lang="en-US" sz="2800" b="1" kern="0" dirty="0">
                <a:latin typeface="Century Gothic" panose="020B0502020202020204" pitchFamily="34" charset="0"/>
              </a:rPr>
              <a:t>Course Credit Value: 4</a:t>
            </a:r>
          </a:p>
          <a:p>
            <a:pPr>
              <a:defRPr/>
            </a:pPr>
            <a:r>
              <a:rPr lang="en-US" sz="2800" b="1" kern="0" dirty="0">
                <a:latin typeface="Century Gothic" panose="020B0502020202020204" pitchFamily="34" charset="0"/>
              </a:rPr>
              <a:t>Total Learning Hours: </a:t>
            </a:r>
          </a:p>
          <a:p>
            <a:pPr marL="911225" indent="-457200">
              <a:buFont typeface="Wingdings" panose="05000000000000000000" pitchFamily="2" charset="2"/>
              <a:buChar char="Ø"/>
              <a:defRPr/>
            </a:pPr>
            <a:r>
              <a:rPr lang="en-US" sz="2400" kern="0" dirty="0">
                <a:latin typeface="Century Gothic" panose="020B0502020202020204" pitchFamily="34" charset="0"/>
              </a:rPr>
              <a:t>Lecture: </a:t>
            </a:r>
            <a:r>
              <a:rPr lang="en-GB" sz="2400" kern="0" dirty="0">
                <a:latin typeface="Century Gothic" panose="020B0502020202020204" pitchFamily="34" charset="0"/>
              </a:rPr>
              <a:t>28 hours per semester</a:t>
            </a:r>
            <a:endParaRPr lang="en-US" sz="2400" kern="0" dirty="0">
              <a:latin typeface="Century Gothic" panose="020B0502020202020204" pitchFamily="34" charset="0"/>
            </a:endParaRPr>
          </a:p>
          <a:p>
            <a:pPr marL="911225" indent="-457200">
              <a:buFont typeface="Wingdings" panose="05000000000000000000" pitchFamily="2" charset="2"/>
              <a:buChar char="Ø"/>
              <a:defRPr/>
            </a:pPr>
            <a:r>
              <a:rPr lang="en-US" sz="2400" kern="0" dirty="0">
                <a:latin typeface="Century Gothic" panose="020B0502020202020204" pitchFamily="34" charset="0"/>
              </a:rPr>
              <a:t>Tutorial / Lab : </a:t>
            </a:r>
            <a:r>
              <a:rPr lang="en-GB" sz="2400" kern="0" dirty="0">
                <a:latin typeface="Century Gothic" panose="020B0502020202020204" pitchFamily="34" charset="0"/>
              </a:rPr>
              <a:t>28 hours per </a:t>
            </a:r>
            <a:r>
              <a:rPr lang="en-US" sz="2400" kern="0" dirty="0">
                <a:latin typeface="Century Gothic" panose="020B0502020202020204" pitchFamily="34" charset="0"/>
              </a:rPr>
              <a:t>semester</a:t>
            </a:r>
          </a:p>
          <a:p>
            <a:pPr marL="911225" indent="-457200">
              <a:buFont typeface="Wingdings" panose="05000000000000000000" pitchFamily="2" charset="2"/>
              <a:buChar char="Ø"/>
              <a:defRPr/>
            </a:pPr>
            <a:r>
              <a:rPr lang="en-US" sz="2400" kern="0" dirty="0">
                <a:latin typeface="Century Gothic" panose="020B0502020202020204" pitchFamily="34" charset="0"/>
              </a:rPr>
              <a:t>Independent Learning Time: 88 hours</a:t>
            </a:r>
          </a:p>
          <a:p>
            <a:pPr marL="0" indent="0">
              <a:buNone/>
              <a:defRPr/>
            </a:pPr>
            <a:endParaRPr lang="en-US" kern="0" dirty="0"/>
          </a:p>
        </p:txBody>
      </p:sp>
    </p:spTree>
    <p:extLst>
      <p:ext uri="{BB962C8B-B14F-4D97-AF65-F5344CB8AC3E}">
        <p14:creationId xmlns:p14="http://schemas.microsoft.com/office/powerpoint/2010/main" val="4175166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Methods of Delivery </a:t>
            </a:r>
          </a:p>
        </p:txBody>
      </p:sp>
      <p:sp>
        <p:nvSpPr>
          <p:cNvPr id="3" name="Content Placeholder 2"/>
          <p:cNvSpPr>
            <a:spLocks noGrp="1"/>
          </p:cNvSpPr>
          <p:nvPr>
            <p:ph idx="1"/>
          </p:nvPr>
        </p:nvSpPr>
        <p:spPr/>
        <p:txBody>
          <a:bodyPr/>
          <a:lstStyle/>
          <a:p>
            <a:pPr marL="0" indent="0">
              <a:buNone/>
            </a:pPr>
            <a:r>
              <a:rPr lang="en-US" dirty="0"/>
              <a:t>Hence, </a:t>
            </a:r>
          </a:p>
          <a:p>
            <a:r>
              <a:rPr lang="en-US" dirty="0"/>
              <a:t>We are now moving from the traditional topic based teaching to outcome-based education</a:t>
            </a:r>
          </a:p>
        </p:txBody>
      </p:sp>
    </p:spTree>
    <p:extLst>
      <p:ext uri="{BB962C8B-B14F-4D97-AF65-F5344CB8AC3E}">
        <p14:creationId xmlns:p14="http://schemas.microsoft.com/office/powerpoint/2010/main" val="1329568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u="sng" dirty="0"/>
              <a:t>Outcomes Based Education (OBE)</a:t>
            </a:r>
          </a:p>
        </p:txBody>
      </p:sp>
      <p:sp>
        <p:nvSpPr>
          <p:cNvPr id="3" name="Content Placeholder 2"/>
          <p:cNvSpPr>
            <a:spLocks noGrp="1"/>
          </p:cNvSpPr>
          <p:nvPr>
            <p:ph idx="1"/>
          </p:nvPr>
        </p:nvSpPr>
        <p:spPr>
          <a:xfrm>
            <a:off x="2011363" y="1519708"/>
            <a:ext cx="8229600" cy="4703293"/>
          </a:xfrm>
        </p:spPr>
        <p:txBody>
          <a:bodyPr/>
          <a:lstStyle/>
          <a:p>
            <a:r>
              <a:rPr lang="en-US" dirty="0"/>
              <a:t>OBE is education based on producing particular educational outcomes that:</a:t>
            </a:r>
          </a:p>
          <a:p>
            <a:pPr lvl="1">
              <a:buFont typeface="Wingdings" panose="05000000000000000000" pitchFamily="2" charset="2"/>
              <a:buChar char="Ø"/>
            </a:pPr>
            <a:r>
              <a:rPr lang="en-US" dirty="0"/>
              <a:t>Focus on what students can actually do after they are taught</a:t>
            </a:r>
          </a:p>
          <a:p>
            <a:pPr lvl="1">
              <a:buFont typeface="Wingdings" panose="05000000000000000000" pitchFamily="2" charset="2"/>
              <a:buChar char="Ø"/>
            </a:pPr>
            <a:r>
              <a:rPr lang="en-US" dirty="0"/>
              <a:t>Expect all learners / students to successfully achieve particular (sometimes minimum) level of knowledge and abilities.</a:t>
            </a:r>
          </a:p>
        </p:txBody>
      </p:sp>
    </p:spTree>
    <p:extLst>
      <p:ext uri="{BB962C8B-B14F-4D97-AF65-F5344CB8AC3E}">
        <p14:creationId xmlns:p14="http://schemas.microsoft.com/office/powerpoint/2010/main" val="3327114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So…What is OBE?</a:t>
            </a:r>
          </a:p>
        </p:txBody>
      </p:sp>
      <p:sp>
        <p:nvSpPr>
          <p:cNvPr id="3" name="Content Placeholder 2"/>
          <p:cNvSpPr>
            <a:spLocks noGrp="1"/>
          </p:cNvSpPr>
          <p:nvPr>
            <p:ph idx="1"/>
          </p:nvPr>
        </p:nvSpPr>
        <p:spPr/>
        <p:txBody>
          <a:bodyPr/>
          <a:lstStyle/>
          <a:p>
            <a:pPr marL="0" indent="0" algn="ctr">
              <a:buNone/>
            </a:pPr>
            <a:r>
              <a:rPr lang="en-US" dirty="0"/>
              <a:t>It’s </a:t>
            </a:r>
          </a:p>
          <a:p>
            <a:pPr marL="0" indent="0" algn="ctr">
              <a:buNone/>
            </a:pPr>
            <a:r>
              <a:rPr lang="en-US" u="sng" dirty="0"/>
              <a:t>NOT</a:t>
            </a:r>
          </a:p>
          <a:p>
            <a:pPr marL="0" indent="0" algn="ctr">
              <a:buNone/>
            </a:pPr>
            <a:r>
              <a:rPr lang="en-US" dirty="0"/>
              <a:t>What we want to teach,</a:t>
            </a:r>
          </a:p>
          <a:p>
            <a:pPr marL="0" indent="0" algn="ctr">
              <a:buNone/>
            </a:pPr>
            <a:endParaRPr lang="en-US" dirty="0"/>
          </a:p>
          <a:p>
            <a:pPr marL="0" indent="0" algn="ctr">
              <a:buNone/>
            </a:pPr>
            <a:r>
              <a:rPr lang="en-US" dirty="0"/>
              <a:t>It’s</a:t>
            </a:r>
          </a:p>
          <a:p>
            <a:pPr marL="0" indent="0" algn="ctr">
              <a:buNone/>
            </a:pPr>
            <a:r>
              <a:rPr lang="en-US" u="sng" dirty="0"/>
              <a:t>What You should learn</a:t>
            </a:r>
          </a:p>
        </p:txBody>
      </p:sp>
    </p:spTree>
    <p:extLst>
      <p:ext uri="{BB962C8B-B14F-4D97-AF65-F5344CB8AC3E}">
        <p14:creationId xmlns:p14="http://schemas.microsoft.com/office/powerpoint/2010/main" val="4230292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3116571" y="553751"/>
            <a:ext cx="482856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3200" u="sng" dirty="0">
                <a:solidFill>
                  <a:srgbClr val="003366"/>
                </a:solidFill>
                <a:latin typeface="Century Gothic" panose="020B0502020202020204" pitchFamily="34" charset="0"/>
              </a:rPr>
              <a:t>Course Content Outline</a:t>
            </a:r>
          </a:p>
        </p:txBody>
      </p:sp>
      <p:sp>
        <p:nvSpPr>
          <p:cNvPr id="3" name="Content Placeholder 2"/>
          <p:cNvSpPr>
            <a:spLocks noGrp="1"/>
          </p:cNvSpPr>
          <p:nvPr>
            <p:ph idx="1"/>
          </p:nvPr>
        </p:nvSpPr>
        <p:spPr>
          <a:xfrm>
            <a:off x="1993861" y="1417627"/>
            <a:ext cx="8229600" cy="4926320"/>
          </a:xfrm>
        </p:spPr>
        <p:txBody>
          <a:bodyPr/>
          <a:lstStyle/>
          <a:p>
            <a:pPr marL="0" indent="0">
              <a:buNone/>
            </a:pPr>
            <a:r>
              <a:rPr lang="en-US" sz="2400" b="1" dirty="0">
                <a:solidFill>
                  <a:srgbClr val="C00000"/>
                </a:solidFill>
              </a:rPr>
              <a:t>CLO1 &amp; CLO2 : Final Exam (50%)</a:t>
            </a:r>
          </a:p>
          <a:p>
            <a:pPr marL="0" indent="0">
              <a:buNone/>
            </a:pPr>
            <a:endParaRPr lang="en-US" sz="1800" b="1" dirty="0">
              <a:solidFill>
                <a:srgbClr val="C00000"/>
              </a:solidFill>
            </a:endParaRPr>
          </a:p>
          <a:p>
            <a:pPr marL="0" indent="0">
              <a:buNone/>
            </a:pPr>
            <a:r>
              <a:rPr lang="en-US" sz="2400" u="sng" dirty="0"/>
              <a:t>Lecture</a:t>
            </a:r>
            <a:endParaRPr lang="en-US" sz="2400" dirty="0"/>
          </a:p>
          <a:p>
            <a:r>
              <a:rPr lang="en-US" sz="2400" dirty="0"/>
              <a:t> </a:t>
            </a:r>
            <a:r>
              <a:rPr lang="en-US" sz="2400" b="1" dirty="0"/>
              <a:t>Introduction to Database</a:t>
            </a:r>
            <a:r>
              <a:rPr lang="en-US" sz="2400" dirty="0"/>
              <a:t>	</a:t>
            </a:r>
          </a:p>
          <a:p>
            <a:r>
              <a:rPr lang="en-US" sz="2400" dirty="0"/>
              <a:t> </a:t>
            </a:r>
            <a:r>
              <a:rPr lang="en-US" sz="2400" b="1" dirty="0"/>
              <a:t>Database management system and functions</a:t>
            </a:r>
          </a:p>
          <a:p>
            <a:r>
              <a:rPr lang="en-US" sz="2400" b="1" dirty="0"/>
              <a:t>Database environment</a:t>
            </a:r>
          </a:p>
          <a:p>
            <a:r>
              <a:rPr lang="en-US" sz="2400" b="1" dirty="0"/>
              <a:t>Relational database concept</a:t>
            </a:r>
          </a:p>
          <a:p>
            <a:r>
              <a:rPr lang="en-US" sz="2400" b="1" dirty="0"/>
              <a:t>Data modeling with entity relationship diagram</a:t>
            </a:r>
          </a:p>
          <a:p>
            <a:r>
              <a:rPr lang="en-US" sz="2400" b="1" dirty="0"/>
              <a:t>Database Normalization</a:t>
            </a:r>
          </a:p>
          <a:p>
            <a:r>
              <a:rPr lang="en-US" sz="2400" b="1" dirty="0"/>
              <a:t>Structure Query Language (SQL)</a:t>
            </a:r>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1989256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3116571" y="553751"/>
            <a:ext cx="482856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3200" u="sng" dirty="0">
                <a:solidFill>
                  <a:srgbClr val="003366"/>
                </a:solidFill>
                <a:latin typeface="Century Gothic" panose="020B0502020202020204" pitchFamily="34" charset="0"/>
              </a:rPr>
              <a:t>Course Content Outline</a:t>
            </a:r>
          </a:p>
        </p:txBody>
      </p:sp>
      <p:sp>
        <p:nvSpPr>
          <p:cNvPr id="3" name="Content Placeholder 2"/>
          <p:cNvSpPr>
            <a:spLocks noGrp="1"/>
          </p:cNvSpPr>
          <p:nvPr>
            <p:ph idx="1"/>
          </p:nvPr>
        </p:nvSpPr>
        <p:spPr>
          <a:xfrm>
            <a:off x="2072125" y="1617806"/>
            <a:ext cx="8460408" cy="4918461"/>
          </a:xfrm>
        </p:spPr>
        <p:txBody>
          <a:bodyPr/>
          <a:lstStyle/>
          <a:p>
            <a:pPr marL="0" indent="0">
              <a:buNone/>
            </a:pPr>
            <a:r>
              <a:rPr lang="en-US" sz="2400" b="1" dirty="0">
                <a:solidFill>
                  <a:srgbClr val="C00000"/>
                </a:solidFill>
              </a:rPr>
              <a:t>CLO3 : Group Assignment (50%)</a:t>
            </a:r>
          </a:p>
          <a:p>
            <a:pPr marL="0" indent="0">
              <a:buNone/>
            </a:pPr>
            <a:r>
              <a:rPr lang="en-US" sz="2400" u="sng" dirty="0"/>
              <a:t>Tutorial / Case Study</a:t>
            </a:r>
          </a:p>
          <a:p>
            <a:r>
              <a:rPr lang="en-US" sz="2400" b="1" dirty="0"/>
              <a:t>Database design and modeling</a:t>
            </a:r>
          </a:p>
          <a:p>
            <a:r>
              <a:rPr lang="en-US" sz="2400" b="1" dirty="0"/>
              <a:t>Database redundancy control</a:t>
            </a:r>
          </a:p>
          <a:p>
            <a:r>
              <a:rPr lang="en-US" sz="2400" b="1" dirty="0"/>
              <a:t>Relational schema mapping</a:t>
            </a:r>
          </a:p>
          <a:p>
            <a:r>
              <a:rPr lang="en-US" sz="2400" b="1" dirty="0"/>
              <a:t>Database management tools and functions</a:t>
            </a:r>
          </a:p>
          <a:p>
            <a:r>
              <a:rPr lang="en-US" sz="2400" b="1" dirty="0"/>
              <a:t>Define a database using Data Definition Language (DDL) Manipulate a database using Data Manipulation Language (DML)	</a:t>
            </a:r>
          </a:p>
          <a:p>
            <a:r>
              <a:rPr lang="en-US" sz="2400" b="1" dirty="0"/>
              <a:t>Analyze a case study and implement a database solution</a:t>
            </a:r>
            <a:r>
              <a:rPr lang="en-US" sz="2400" dirty="0"/>
              <a:t>	</a:t>
            </a:r>
          </a:p>
          <a:p>
            <a:endParaRPr lang="en-US" sz="2400" dirty="0"/>
          </a:p>
        </p:txBody>
      </p:sp>
    </p:spTree>
    <p:extLst>
      <p:ext uri="{BB962C8B-B14F-4D97-AF65-F5344CB8AC3E}">
        <p14:creationId xmlns:p14="http://schemas.microsoft.com/office/powerpoint/2010/main" val="199347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auto">
          <a:xfrm>
            <a:off x="2969092" y="553751"/>
            <a:ext cx="512351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40" tIns="45720" rIns="91440" bIns="45720" numCol="1" anchor="ctr" anchorCtr="0" compatLnSpc="1">
            <a:prstTxWarp prst="textNoShape">
              <a:avLst/>
            </a:prstTxWarp>
            <a:spAutoFit/>
          </a:bodyPr>
          <a:lstStyle>
            <a:lvl1pPr algn="ctr" rtl="0" eaLnBrk="0" fontAlgn="base" hangingPunct="0">
              <a:spcBef>
                <a:spcPct val="0"/>
              </a:spcBef>
              <a:spcAft>
                <a:spcPct val="0"/>
              </a:spcAft>
              <a:defRPr sz="3600">
                <a:solidFill>
                  <a:schemeClr val="tx1"/>
                </a:solidFill>
                <a:latin typeface="Arial" panose="020B0604020202020204" pitchFamily="34" charset="0"/>
                <a:ea typeface="+mj-ea"/>
                <a:cs typeface="+mj-cs"/>
              </a:defRPr>
            </a:lvl1pPr>
            <a:lvl2pPr marL="742950" indent="-285750" algn="ctr" rtl="0" eaLnBrk="0" fontAlgn="base" hangingPunct="0">
              <a:spcBef>
                <a:spcPct val="0"/>
              </a:spcBef>
              <a:spcAft>
                <a:spcPct val="0"/>
              </a:spcAft>
              <a:defRPr sz="3600">
                <a:solidFill>
                  <a:schemeClr val="tx1"/>
                </a:solidFill>
                <a:latin typeface="Arial" panose="020B0604020202020204" pitchFamily="34" charset="0"/>
              </a:defRPr>
            </a:lvl2pPr>
            <a:lvl3pPr marL="1143000" indent="-228600" algn="ctr" rtl="0" eaLnBrk="0" fontAlgn="base" hangingPunct="0">
              <a:spcBef>
                <a:spcPct val="0"/>
              </a:spcBef>
              <a:spcAft>
                <a:spcPct val="0"/>
              </a:spcAft>
              <a:defRPr sz="3600">
                <a:solidFill>
                  <a:schemeClr val="tx1"/>
                </a:solidFill>
                <a:latin typeface="Arial" panose="020B0604020202020204" pitchFamily="34" charset="0"/>
              </a:defRPr>
            </a:lvl3pPr>
            <a:lvl4pPr marL="1600200" indent="-228600" algn="ctr" rtl="0" eaLnBrk="0" fontAlgn="base" hangingPunct="0">
              <a:spcBef>
                <a:spcPct val="0"/>
              </a:spcBef>
              <a:spcAft>
                <a:spcPct val="0"/>
              </a:spcAft>
              <a:defRPr sz="3600">
                <a:solidFill>
                  <a:schemeClr val="tx1"/>
                </a:solidFill>
                <a:latin typeface="Arial" panose="020B0604020202020204" pitchFamily="34" charset="0"/>
              </a:defRPr>
            </a:lvl4pPr>
            <a:lvl5pPr marL="2057400" indent="-228600" algn="ctr" rtl="0" eaLnBrk="0" fontAlgn="base" hangingPunct="0">
              <a:spcBef>
                <a:spcPct val="0"/>
              </a:spcBef>
              <a:spcAft>
                <a:spcPct val="0"/>
              </a:spcAft>
              <a:defRPr sz="3600">
                <a:solidFill>
                  <a:schemeClr val="tx1"/>
                </a:solidFill>
                <a:latin typeface="Arial" panose="020B0604020202020204" pitchFamily="34" charset="0"/>
              </a:defRPr>
            </a:lvl5pPr>
            <a:lvl6pPr marL="2514600" indent="-228600" algn="ctr" rtl="0" eaLnBrk="0" fontAlgn="base" hangingPunct="0">
              <a:spcBef>
                <a:spcPct val="0"/>
              </a:spcBef>
              <a:spcAft>
                <a:spcPct val="0"/>
              </a:spcAft>
              <a:defRPr sz="3600">
                <a:solidFill>
                  <a:schemeClr val="tx1"/>
                </a:solidFill>
                <a:latin typeface="Arial" panose="020B0604020202020204" pitchFamily="34" charset="0"/>
              </a:defRPr>
            </a:lvl6pPr>
            <a:lvl7pPr marL="2971800" indent="-228600" algn="ctr" rtl="0" eaLnBrk="0" fontAlgn="base" hangingPunct="0">
              <a:spcBef>
                <a:spcPct val="0"/>
              </a:spcBef>
              <a:spcAft>
                <a:spcPct val="0"/>
              </a:spcAft>
              <a:defRPr sz="3600">
                <a:solidFill>
                  <a:schemeClr val="tx1"/>
                </a:solidFill>
                <a:latin typeface="Arial" panose="020B0604020202020204" pitchFamily="34" charset="0"/>
              </a:defRPr>
            </a:lvl7pPr>
            <a:lvl8pPr marL="3429000" indent="-228600" algn="ctr" rtl="0" eaLnBrk="0" fontAlgn="base" hangingPunct="0">
              <a:spcBef>
                <a:spcPct val="0"/>
              </a:spcBef>
              <a:spcAft>
                <a:spcPct val="0"/>
              </a:spcAft>
              <a:defRPr sz="3600">
                <a:solidFill>
                  <a:schemeClr val="tx1"/>
                </a:solidFill>
                <a:latin typeface="Arial" panose="020B0604020202020204" pitchFamily="34" charset="0"/>
              </a:defRPr>
            </a:lvl8pPr>
            <a:lvl9pPr marL="3886200" indent="-228600" algn="ctr" rtl="0" eaLnBrk="0" fontAlgn="base" hangingPunct="0">
              <a:spcBef>
                <a:spcPct val="0"/>
              </a:spcBef>
              <a:spcAft>
                <a:spcPct val="0"/>
              </a:spcAft>
              <a:defRPr sz="3600">
                <a:solidFill>
                  <a:schemeClr val="tx1"/>
                </a:solidFill>
                <a:latin typeface="Arial" panose="020B0604020202020204" pitchFamily="34" charset="0"/>
              </a:defRPr>
            </a:lvl9pPr>
          </a:lstStyle>
          <a:p>
            <a:r>
              <a:rPr lang="en-US" altLang="en-US" sz="3200" b="1" u="sng" kern="0">
                <a:solidFill>
                  <a:srgbClr val="003366"/>
                </a:solidFill>
                <a:latin typeface="Century Gothic" panose="020B0502020202020204" pitchFamily="34" charset="0"/>
              </a:rPr>
              <a:t>What is expected of you </a:t>
            </a:r>
            <a:endParaRPr lang="en-US" altLang="en-US" sz="3200" u="sng" kern="0" dirty="0">
              <a:solidFill>
                <a:srgbClr val="003366"/>
              </a:solidFill>
              <a:latin typeface="Century Gothic" panose="020B0502020202020204" pitchFamily="34" charset="0"/>
            </a:endParaRPr>
          </a:p>
        </p:txBody>
      </p:sp>
      <p:sp>
        <p:nvSpPr>
          <p:cNvPr id="7" name="Text Box 3"/>
          <p:cNvSpPr txBox="1">
            <a:spLocks noGrp="1" noChangeArrowheads="1"/>
          </p:cNvSpPr>
          <p:nvPr>
            <p:ph type="title"/>
          </p:nvPr>
        </p:nvSpPr>
        <p:spPr bwMode="auto">
          <a:xfrm>
            <a:off x="2969092" y="553751"/>
            <a:ext cx="512351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3200" u="sng" dirty="0">
                <a:solidFill>
                  <a:schemeClr val="accent6">
                    <a:lumMod val="75000"/>
                  </a:schemeClr>
                </a:solidFill>
                <a:latin typeface="Century Gothic" panose="020B0502020202020204" pitchFamily="34" charset="0"/>
              </a:rPr>
              <a:t>What is expected of you </a:t>
            </a:r>
          </a:p>
        </p:txBody>
      </p:sp>
      <p:sp>
        <p:nvSpPr>
          <p:cNvPr id="8" name="Text Box 2"/>
          <p:cNvSpPr txBox="1">
            <a:spLocks noChangeArrowheads="1"/>
          </p:cNvSpPr>
          <p:nvPr/>
        </p:nvSpPr>
        <p:spPr bwMode="auto">
          <a:xfrm>
            <a:off x="1920565" y="1364234"/>
            <a:ext cx="8229600" cy="5312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Arial" panose="020B0604020202020204" pitchFamily="34" charset="0"/>
                <a:ea typeface="+mn-ea"/>
                <a:cs typeface="+mn-cs"/>
              </a:defRPr>
            </a:lvl1pPr>
            <a:lvl2pPr marL="800100" indent="-342900" algn="l" rtl="0" eaLnBrk="0" fontAlgn="base" hangingPunct="0">
              <a:spcBef>
                <a:spcPct val="20000"/>
              </a:spcBef>
              <a:spcAft>
                <a:spcPct val="0"/>
              </a:spcAft>
              <a:buChar char="–"/>
              <a:defRPr sz="2800">
                <a:solidFill>
                  <a:schemeClr val="tx1"/>
                </a:solidFill>
                <a:latin typeface="Arial" panose="020B0604020202020204" pitchFamily="34" charset="0"/>
              </a:defRPr>
            </a:lvl2pPr>
            <a:lvl3pPr marL="1143000" indent="-228600" algn="l" rtl="0" eaLnBrk="0" fontAlgn="base" hangingPunct="0">
              <a:spcBef>
                <a:spcPct val="20000"/>
              </a:spcBef>
              <a:spcAft>
                <a:spcPct val="0"/>
              </a:spcAft>
              <a:buChar char="•"/>
              <a:defRPr sz="2400">
                <a:solidFill>
                  <a:schemeClr val="tx1"/>
                </a:solidFill>
                <a:latin typeface="Arial" panose="020B0604020202020204" pitchFamily="34" charset="0"/>
              </a:defRPr>
            </a:lvl3pPr>
            <a:lvl4pPr marL="1600200" indent="-228600" algn="l" rtl="0" eaLnBrk="0" fontAlgn="base" hangingPunct="0">
              <a:spcBef>
                <a:spcPct val="20000"/>
              </a:spcBef>
              <a:spcAft>
                <a:spcPct val="0"/>
              </a:spcAft>
              <a:buChar char="–"/>
              <a:defRPr sz="2000">
                <a:solidFill>
                  <a:schemeClr val="tx1"/>
                </a:solidFill>
                <a:latin typeface="Arial" panose="020B0604020202020204" pitchFamily="34" charset="0"/>
              </a:defRPr>
            </a:lvl4pPr>
            <a:lvl5pPr marL="2057400" indent="-228600" algn="l" rtl="0" eaLnBrk="0" fontAlgn="base" hangingPunct="0">
              <a:spcBef>
                <a:spcPct val="20000"/>
              </a:spcBef>
              <a:spcAft>
                <a:spcPct val="0"/>
              </a:spcAft>
              <a:buChar char="»"/>
              <a:defRPr sz="2000">
                <a:solidFill>
                  <a:schemeClr val="tx1"/>
                </a:solidFill>
                <a:latin typeface="Arial" panose="020B0604020202020204" pitchFamily="34" charset="0"/>
              </a:defRPr>
            </a:lvl5pPr>
            <a:lvl6pPr marL="2514600" indent="-228600" algn="l" rtl="0" eaLnBrk="0" fontAlgn="base" hangingPunct="0">
              <a:spcBef>
                <a:spcPct val="0"/>
              </a:spcBef>
              <a:spcAft>
                <a:spcPct val="0"/>
              </a:spcAft>
              <a:buChar char="»"/>
              <a:defRPr sz="2000">
                <a:solidFill>
                  <a:schemeClr val="tx1"/>
                </a:solidFill>
                <a:latin typeface="Arial" panose="020B0604020202020204" pitchFamily="34" charset="0"/>
              </a:defRPr>
            </a:lvl6pPr>
            <a:lvl7pPr marL="2971800" indent="-228600" algn="l" rtl="0" eaLnBrk="0" fontAlgn="base" hangingPunct="0">
              <a:spcBef>
                <a:spcPct val="0"/>
              </a:spcBef>
              <a:spcAft>
                <a:spcPct val="0"/>
              </a:spcAft>
              <a:buChar char="»"/>
              <a:defRPr sz="2000">
                <a:solidFill>
                  <a:schemeClr val="tx1"/>
                </a:solidFill>
                <a:latin typeface="Arial" panose="020B0604020202020204" pitchFamily="34" charset="0"/>
              </a:defRPr>
            </a:lvl7pPr>
            <a:lvl8pPr marL="3429000" indent="-228600" algn="l" rtl="0" eaLnBrk="0" fontAlgn="base" hangingPunct="0">
              <a:spcBef>
                <a:spcPct val="0"/>
              </a:spcBef>
              <a:spcAft>
                <a:spcPct val="0"/>
              </a:spcAft>
              <a:buChar char="»"/>
              <a:defRPr sz="2000">
                <a:solidFill>
                  <a:schemeClr val="tx1"/>
                </a:solidFill>
                <a:latin typeface="Arial" panose="020B0604020202020204" pitchFamily="34" charset="0"/>
              </a:defRPr>
            </a:lvl8pPr>
            <a:lvl9pPr marL="3886200" indent="-228600" algn="l" rtl="0" eaLnBrk="0" fontAlgn="base" hangingPunct="0">
              <a:spcBef>
                <a:spcPct val="0"/>
              </a:spcBef>
              <a:spcAft>
                <a:spcPct val="0"/>
              </a:spcAft>
              <a:buChar char="»"/>
              <a:defRPr sz="2000">
                <a:solidFill>
                  <a:schemeClr val="tx1"/>
                </a:solidFill>
                <a:latin typeface="Arial" panose="020B0604020202020204" pitchFamily="34" charset="0"/>
              </a:defRPr>
            </a:lvl9pPr>
          </a:lstStyle>
          <a:p>
            <a:pPr eaLnBrk="1" hangingPunct="1">
              <a:buClr>
                <a:srgbClr val="FF0000"/>
              </a:buClr>
              <a:buFont typeface="Wingdings" panose="05000000000000000000" pitchFamily="2" charset="2"/>
              <a:buChar char="§"/>
            </a:pPr>
            <a:r>
              <a:rPr lang="en-US" altLang="en-US" sz="2800" b="1" kern="0" dirty="0">
                <a:latin typeface="Century Gothic" panose="020B0502020202020204" pitchFamily="34" charset="0"/>
              </a:rPr>
              <a:t>You should abide to all the rules &amp; regulation of APU</a:t>
            </a:r>
          </a:p>
          <a:p>
            <a:pPr lvl="1" eaLnBrk="1" hangingPunct="1">
              <a:buClr>
                <a:srgbClr val="3366FF"/>
              </a:buClr>
              <a:buFont typeface="Wingdings" panose="05000000000000000000" pitchFamily="2" charset="2"/>
              <a:buChar char="Ø"/>
            </a:pPr>
            <a:r>
              <a:rPr lang="en-US" altLang="en-US" sz="2400" b="1" kern="0" dirty="0">
                <a:solidFill>
                  <a:srgbClr val="FF0000"/>
                </a:solidFill>
              </a:rPr>
              <a:t>Proper attire</a:t>
            </a:r>
          </a:p>
          <a:p>
            <a:pPr lvl="1" eaLnBrk="1" hangingPunct="1">
              <a:buClr>
                <a:srgbClr val="3366FF"/>
              </a:buClr>
              <a:buFont typeface="Wingdings" panose="05000000000000000000" pitchFamily="2" charset="2"/>
              <a:buChar char="Ø"/>
            </a:pPr>
            <a:r>
              <a:rPr lang="en-US" altLang="en-US" sz="2400" b="1" kern="0" dirty="0">
                <a:solidFill>
                  <a:srgbClr val="FF0000"/>
                </a:solidFill>
              </a:rPr>
              <a:t>No speaking of dialects</a:t>
            </a:r>
          </a:p>
          <a:p>
            <a:pPr lvl="1" eaLnBrk="1" hangingPunct="1">
              <a:buClr>
                <a:srgbClr val="3366FF"/>
              </a:buClr>
              <a:buFont typeface="Wingdings" panose="05000000000000000000" pitchFamily="2" charset="2"/>
              <a:buChar char="Ø"/>
            </a:pPr>
            <a:r>
              <a:rPr lang="en-US" altLang="en-US" sz="2400" b="1" kern="0" dirty="0">
                <a:solidFill>
                  <a:srgbClr val="FF0000"/>
                </a:solidFill>
              </a:rPr>
              <a:t>Attendance is compulsory and valid medical certificates or letters from parents /guardians must support any absence from class.</a:t>
            </a:r>
          </a:p>
          <a:p>
            <a:pPr lvl="1" eaLnBrk="1" hangingPunct="1">
              <a:buClr>
                <a:srgbClr val="3366FF"/>
              </a:buClr>
              <a:buFont typeface="Wingdings" panose="05000000000000000000" pitchFamily="2" charset="2"/>
              <a:buChar char="Ø"/>
            </a:pPr>
            <a:r>
              <a:rPr lang="en-US" altLang="en-US" sz="2400" b="1" kern="0" dirty="0">
                <a:solidFill>
                  <a:srgbClr val="FF0000"/>
                </a:solidFill>
              </a:rPr>
              <a:t>Three lateness will be equal to one absence</a:t>
            </a:r>
          </a:p>
          <a:p>
            <a:pPr lvl="1" eaLnBrk="1" hangingPunct="1">
              <a:buClr>
                <a:srgbClr val="3366FF"/>
              </a:buClr>
              <a:buFont typeface="Wingdings" panose="05000000000000000000" pitchFamily="2" charset="2"/>
              <a:buChar char="Ø"/>
            </a:pPr>
            <a:r>
              <a:rPr lang="en-US" altLang="en-US" sz="2400" b="1" kern="0" dirty="0">
                <a:solidFill>
                  <a:srgbClr val="FF0000"/>
                </a:solidFill>
              </a:rPr>
              <a:t>Mobile phone should be turned off during lectures.</a:t>
            </a:r>
          </a:p>
          <a:p>
            <a:pPr lvl="1" eaLnBrk="1" hangingPunct="1">
              <a:buClr>
                <a:srgbClr val="FF0000"/>
              </a:buClr>
              <a:buFont typeface="Wingdings" panose="05000000000000000000" pitchFamily="2" charset="2"/>
              <a:buNone/>
            </a:pPr>
            <a:endParaRPr lang="en-US" altLang="en-US" sz="2400" b="1" kern="0" dirty="0"/>
          </a:p>
          <a:p>
            <a:pPr eaLnBrk="1" hangingPunct="1">
              <a:buClr>
                <a:srgbClr val="FF0000"/>
              </a:buClr>
              <a:buFont typeface="Wingdings" panose="05000000000000000000" pitchFamily="2" charset="2"/>
              <a:buChar char="§"/>
            </a:pPr>
            <a:endParaRPr lang="en-US" altLang="en-US" kern="0" dirty="0"/>
          </a:p>
        </p:txBody>
      </p:sp>
    </p:spTree>
    <p:extLst>
      <p:ext uri="{BB962C8B-B14F-4D97-AF65-F5344CB8AC3E}">
        <p14:creationId xmlns:p14="http://schemas.microsoft.com/office/powerpoint/2010/main" val="3154851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p:cNvSpPr txBox="1">
            <a:spLocks noChangeArrowheads="1"/>
          </p:cNvSpPr>
          <p:nvPr/>
        </p:nvSpPr>
        <p:spPr bwMode="auto">
          <a:xfrm>
            <a:off x="2140339" y="553751"/>
            <a:ext cx="67810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40" tIns="45720" rIns="91440" bIns="45720" numCol="1" anchor="ctr" anchorCtr="0" compatLnSpc="1">
            <a:prstTxWarp prst="textNoShape">
              <a:avLst/>
            </a:prstTxWarp>
            <a:spAutoFit/>
          </a:bodyPr>
          <a:lstStyle>
            <a:lvl1pPr algn="ctr" rtl="0" eaLnBrk="0" fontAlgn="base" hangingPunct="0">
              <a:spcBef>
                <a:spcPct val="0"/>
              </a:spcBef>
              <a:spcAft>
                <a:spcPct val="0"/>
              </a:spcAft>
              <a:defRPr sz="3600">
                <a:solidFill>
                  <a:schemeClr val="tx1"/>
                </a:solidFill>
                <a:latin typeface="Arial" panose="020B0604020202020204" pitchFamily="34" charset="0"/>
                <a:ea typeface="+mj-ea"/>
                <a:cs typeface="+mj-cs"/>
              </a:defRPr>
            </a:lvl1pPr>
            <a:lvl2pPr marL="742950" indent="-285750" algn="ctr" rtl="0" eaLnBrk="0" fontAlgn="base" hangingPunct="0">
              <a:spcBef>
                <a:spcPct val="0"/>
              </a:spcBef>
              <a:spcAft>
                <a:spcPct val="0"/>
              </a:spcAft>
              <a:defRPr sz="3600">
                <a:solidFill>
                  <a:schemeClr val="tx1"/>
                </a:solidFill>
                <a:latin typeface="Arial" panose="020B0604020202020204" pitchFamily="34" charset="0"/>
              </a:defRPr>
            </a:lvl2pPr>
            <a:lvl3pPr marL="1143000" indent="-228600" algn="ctr" rtl="0" eaLnBrk="0" fontAlgn="base" hangingPunct="0">
              <a:spcBef>
                <a:spcPct val="0"/>
              </a:spcBef>
              <a:spcAft>
                <a:spcPct val="0"/>
              </a:spcAft>
              <a:defRPr sz="3600">
                <a:solidFill>
                  <a:schemeClr val="tx1"/>
                </a:solidFill>
                <a:latin typeface="Arial" panose="020B0604020202020204" pitchFamily="34" charset="0"/>
              </a:defRPr>
            </a:lvl3pPr>
            <a:lvl4pPr marL="1600200" indent="-228600" algn="ctr" rtl="0" eaLnBrk="0" fontAlgn="base" hangingPunct="0">
              <a:spcBef>
                <a:spcPct val="0"/>
              </a:spcBef>
              <a:spcAft>
                <a:spcPct val="0"/>
              </a:spcAft>
              <a:defRPr sz="3600">
                <a:solidFill>
                  <a:schemeClr val="tx1"/>
                </a:solidFill>
                <a:latin typeface="Arial" panose="020B0604020202020204" pitchFamily="34" charset="0"/>
              </a:defRPr>
            </a:lvl4pPr>
            <a:lvl5pPr marL="2057400" indent="-228600" algn="ctr" rtl="0" eaLnBrk="0" fontAlgn="base" hangingPunct="0">
              <a:spcBef>
                <a:spcPct val="0"/>
              </a:spcBef>
              <a:spcAft>
                <a:spcPct val="0"/>
              </a:spcAft>
              <a:defRPr sz="3600">
                <a:solidFill>
                  <a:schemeClr val="tx1"/>
                </a:solidFill>
                <a:latin typeface="Arial" panose="020B0604020202020204" pitchFamily="34" charset="0"/>
              </a:defRPr>
            </a:lvl5pPr>
            <a:lvl6pPr marL="2514600" indent="-228600" algn="ctr" rtl="0" eaLnBrk="0" fontAlgn="base" hangingPunct="0">
              <a:spcBef>
                <a:spcPct val="0"/>
              </a:spcBef>
              <a:spcAft>
                <a:spcPct val="0"/>
              </a:spcAft>
              <a:defRPr sz="3600">
                <a:solidFill>
                  <a:schemeClr val="tx1"/>
                </a:solidFill>
                <a:latin typeface="Arial" panose="020B0604020202020204" pitchFamily="34" charset="0"/>
              </a:defRPr>
            </a:lvl6pPr>
            <a:lvl7pPr marL="2971800" indent="-228600" algn="ctr" rtl="0" eaLnBrk="0" fontAlgn="base" hangingPunct="0">
              <a:spcBef>
                <a:spcPct val="0"/>
              </a:spcBef>
              <a:spcAft>
                <a:spcPct val="0"/>
              </a:spcAft>
              <a:defRPr sz="3600">
                <a:solidFill>
                  <a:schemeClr val="tx1"/>
                </a:solidFill>
                <a:latin typeface="Arial" panose="020B0604020202020204" pitchFamily="34" charset="0"/>
              </a:defRPr>
            </a:lvl7pPr>
            <a:lvl8pPr marL="3429000" indent="-228600" algn="ctr" rtl="0" eaLnBrk="0" fontAlgn="base" hangingPunct="0">
              <a:spcBef>
                <a:spcPct val="0"/>
              </a:spcBef>
              <a:spcAft>
                <a:spcPct val="0"/>
              </a:spcAft>
              <a:defRPr sz="3600">
                <a:solidFill>
                  <a:schemeClr val="tx1"/>
                </a:solidFill>
                <a:latin typeface="Arial" panose="020B0604020202020204" pitchFamily="34" charset="0"/>
              </a:defRPr>
            </a:lvl8pPr>
            <a:lvl9pPr marL="3886200" indent="-228600" algn="ctr" rtl="0" eaLnBrk="0" fontAlgn="base" hangingPunct="0">
              <a:spcBef>
                <a:spcPct val="0"/>
              </a:spcBef>
              <a:spcAft>
                <a:spcPct val="0"/>
              </a:spcAft>
              <a:defRPr sz="3600">
                <a:solidFill>
                  <a:schemeClr val="tx1"/>
                </a:solidFill>
                <a:latin typeface="Arial" panose="020B0604020202020204" pitchFamily="34" charset="0"/>
              </a:defRPr>
            </a:lvl9pPr>
          </a:lstStyle>
          <a:p>
            <a:r>
              <a:rPr lang="en-US" altLang="en-US" sz="3200" b="1" u="sng" kern="0">
                <a:solidFill>
                  <a:srgbClr val="003366"/>
                </a:solidFill>
                <a:latin typeface="Century Gothic" panose="020B0502020202020204" pitchFamily="34" charset="0"/>
              </a:rPr>
              <a:t>What support is available for you</a:t>
            </a:r>
            <a:r>
              <a:rPr lang="en-US" altLang="en-US" sz="3200" b="1" kern="0">
                <a:solidFill>
                  <a:srgbClr val="003366"/>
                </a:solidFill>
                <a:latin typeface="Century Gothic" panose="020B0502020202020204" pitchFamily="34" charset="0"/>
              </a:rPr>
              <a:t> </a:t>
            </a:r>
            <a:endParaRPr lang="en-US" altLang="en-US" sz="3200" kern="0" dirty="0">
              <a:solidFill>
                <a:srgbClr val="003366"/>
              </a:solidFill>
              <a:latin typeface="Century Gothic" panose="020B0502020202020204" pitchFamily="34" charset="0"/>
            </a:endParaRPr>
          </a:p>
        </p:txBody>
      </p:sp>
      <p:sp>
        <p:nvSpPr>
          <p:cNvPr id="7" name="Text Box 2"/>
          <p:cNvSpPr txBox="1">
            <a:spLocks noChangeArrowheads="1"/>
          </p:cNvSpPr>
          <p:nvPr/>
        </p:nvSpPr>
        <p:spPr bwMode="auto">
          <a:xfrm>
            <a:off x="2011363" y="1697038"/>
            <a:ext cx="8229600" cy="4567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Arial" panose="020B0604020202020204" pitchFamily="34" charset="0"/>
                <a:ea typeface="+mn-ea"/>
                <a:cs typeface="+mn-cs"/>
              </a:defRPr>
            </a:lvl1pPr>
            <a:lvl2pPr marL="800100" indent="-342900" algn="l" rtl="0" eaLnBrk="0" fontAlgn="base" hangingPunct="0">
              <a:spcBef>
                <a:spcPct val="20000"/>
              </a:spcBef>
              <a:spcAft>
                <a:spcPct val="0"/>
              </a:spcAft>
              <a:buChar char="–"/>
              <a:defRPr sz="2800">
                <a:solidFill>
                  <a:schemeClr val="tx1"/>
                </a:solidFill>
                <a:latin typeface="Arial" panose="020B0604020202020204" pitchFamily="34" charset="0"/>
              </a:defRPr>
            </a:lvl2pPr>
            <a:lvl3pPr marL="1143000" indent="-228600" algn="l" rtl="0" eaLnBrk="0" fontAlgn="base" hangingPunct="0">
              <a:spcBef>
                <a:spcPct val="20000"/>
              </a:spcBef>
              <a:spcAft>
                <a:spcPct val="0"/>
              </a:spcAft>
              <a:buChar char="•"/>
              <a:defRPr sz="2400">
                <a:solidFill>
                  <a:schemeClr val="tx1"/>
                </a:solidFill>
                <a:latin typeface="Arial" panose="020B0604020202020204" pitchFamily="34" charset="0"/>
              </a:defRPr>
            </a:lvl3pPr>
            <a:lvl4pPr marL="1600200" indent="-228600" algn="l" rtl="0" eaLnBrk="0" fontAlgn="base" hangingPunct="0">
              <a:spcBef>
                <a:spcPct val="20000"/>
              </a:spcBef>
              <a:spcAft>
                <a:spcPct val="0"/>
              </a:spcAft>
              <a:buChar char="–"/>
              <a:defRPr sz="2000">
                <a:solidFill>
                  <a:schemeClr val="tx1"/>
                </a:solidFill>
                <a:latin typeface="Arial" panose="020B0604020202020204" pitchFamily="34" charset="0"/>
              </a:defRPr>
            </a:lvl4pPr>
            <a:lvl5pPr marL="2057400" indent="-228600" algn="l" rtl="0" eaLnBrk="0" fontAlgn="base" hangingPunct="0">
              <a:spcBef>
                <a:spcPct val="20000"/>
              </a:spcBef>
              <a:spcAft>
                <a:spcPct val="0"/>
              </a:spcAft>
              <a:buChar char="»"/>
              <a:defRPr sz="2000">
                <a:solidFill>
                  <a:schemeClr val="tx1"/>
                </a:solidFill>
                <a:latin typeface="Arial" panose="020B0604020202020204" pitchFamily="34" charset="0"/>
              </a:defRPr>
            </a:lvl5pPr>
            <a:lvl6pPr marL="2514600" indent="-228600" algn="l" rtl="0" eaLnBrk="0" fontAlgn="base" hangingPunct="0">
              <a:spcBef>
                <a:spcPct val="0"/>
              </a:spcBef>
              <a:spcAft>
                <a:spcPct val="0"/>
              </a:spcAft>
              <a:buChar char="»"/>
              <a:defRPr sz="2000">
                <a:solidFill>
                  <a:schemeClr val="tx1"/>
                </a:solidFill>
                <a:latin typeface="Arial" panose="020B0604020202020204" pitchFamily="34" charset="0"/>
              </a:defRPr>
            </a:lvl6pPr>
            <a:lvl7pPr marL="2971800" indent="-228600" algn="l" rtl="0" eaLnBrk="0" fontAlgn="base" hangingPunct="0">
              <a:spcBef>
                <a:spcPct val="0"/>
              </a:spcBef>
              <a:spcAft>
                <a:spcPct val="0"/>
              </a:spcAft>
              <a:buChar char="»"/>
              <a:defRPr sz="2000">
                <a:solidFill>
                  <a:schemeClr val="tx1"/>
                </a:solidFill>
                <a:latin typeface="Arial" panose="020B0604020202020204" pitchFamily="34" charset="0"/>
              </a:defRPr>
            </a:lvl7pPr>
            <a:lvl8pPr marL="3429000" indent="-228600" algn="l" rtl="0" eaLnBrk="0" fontAlgn="base" hangingPunct="0">
              <a:spcBef>
                <a:spcPct val="0"/>
              </a:spcBef>
              <a:spcAft>
                <a:spcPct val="0"/>
              </a:spcAft>
              <a:buChar char="»"/>
              <a:defRPr sz="2000">
                <a:solidFill>
                  <a:schemeClr val="tx1"/>
                </a:solidFill>
                <a:latin typeface="Arial" panose="020B0604020202020204" pitchFamily="34" charset="0"/>
              </a:defRPr>
            </a:lvl8pPr>
            <a:lvl9pPr marL="3886200" indent="-228600" algn="l" rtl="0" eaLnBrk="0" fontAlgn="base" hangingPunct="0">
              <a:spcBef>
                <a:spcPct val="0"/>
              </a:spcBef>
              <a:spcAft>
                <a:spcPct val="0"/>
              </a:spcAft>
              <a:buChar char="»"/>
              <a:defRPr sz="2000">
                <a:solidFill>
                  <a:schemeClr val="tx1"/>
                </a:solidFill>
                <a:latin typeface="Arial" panose="020B0604020202020204" pitchFamily="34" charset="0"/>
              </a:defRPr>
            </a:lvl9pPr>
          </a:lstStyle>
          <a:p>
            <a:pPr eaLnBrk="1" hangingPunct="1">
              <a:buClr>
                <a:srgbClr val="FF0000"/>
              </a:buClr>
              <a:buFont typeface="Wingdings" panose="05000000000000000000" pitchFamily="2" charset="2"/>
              <a:buChar char="§"/>
            </a:pPr>
            <a:r>
              <a:rPr lang="en-US" altLang="en-US" sz="2800" b="1" kern="0" dirty="0">
                <a:latin typeface="Century Gothic" panose="020B0502020202020204" pitchFamily="34" charset="0"/>
              </a:rPr>
              <a:t>Consultation hours / </a:t>
            </a:r>
            <a:r>
              <a:rPr lang="en-US" altLang="en-US" sz="2800" b="1" kern="0" dirty="0" err="1">
                <a:latin typeface="Century Gothic" panose="020B0502020202020204" pitchFamily="34" charset="0"/>
              </a:rPr>
              <a:t>Ms.TEAMS</a:t>
            </a:r>
            <a:endParaRPr lang="en-US" altLang="en-US" sz="2800" b="1" kern="0" dirty="0">
              <a:latin typeface="Century Gothic" panose="020B0502020202020204" pitchFamily="34" charset="0"/>
            </a:endParaRPr>
          </a:p>
          <a:p>
            <a:pPr eaLnBrk="1" hangingPunct="1">
              <a:buClr>
                <a:srgbClr val="FF0000"/>
              </a:buClr>
              <a:buFont typeface="Wingdings" panose="05000000000000000000" pitchFamily="2" charset="2"/>
              <a:buChar char="§"/>
            </a:pPr>
            <a:r>
              <a:rPr lang="en-US" altLang="en-US" sz="2800" b="1" kern="0" dirty="0">
                <a:latin typeface="Century Gothic" panose="020B0502020202020204" pitchFamily="34" charset="0"/>
              </a:rPr>
              <a:t>Resources</a:t>
            </a:r>
          </a:p>
          <a:p>
            <a:pPr lvl="1" eaLnBrk="1" hangingPunct="1">
              <a:buClr>
                <a:srgbClr val="3366FF"/>
              </a:buClr>
              <a:buFont typeface="Wingdings" panose="05000000000000000000" pitchFamily="2" charset="2"/>
              <a:buChar char="Ø"/>
            </a:pPr>
            <a:r>
              <a:rPr lang="en-US" altLang="en-US" sz="2400" b="1" kern="0" dirty="0">
                <a:latin typeface="Century Gothic" panose="020B0502020202020204" pitchFamily="34" charset="0"/>
              </a:rPr>
              <a:t>Reference material</a:t>
            </a:r>
          </a:p>
          <a:p>
            <a:pPr marL="457200" lvl="1" indent="0" eaLnBrk="1" hangingPunct="1">
              <a:buClr>
                <a:srgbClr val="3366FF"/>
              </a:buClr>
              <a:buNone/>
            </a:pPr>
            <a:r>
              <a:rPr lang="en-US" altLang="en-US" sz="1800" b="1" kern="0" dirty="0">
                <a:latin typeface="+mn-lt"/>
              </a:rPr>
              <a:t>Essential Reading</a:t>
            </a:r>
          </a:p>
          <a:p>
            <a:pPr lvl="1"/>
            <a:r>
              <a:rPr lang="en-US" sz="1400" dirty="0"/>
              <a:t>Coronel, C., Morris, S. (2018). </a:t>
            </a:r>
            <a:r>
              <a:rPr lang="en-US" sz="1400" i="1" dirty="0"/>
              <a:t>Database Systems: Design, Implementation, &amp; Management. </a:t>
            </a:r>
            <a:r>
              <a:rPr lang="en-US" sz="1400" dirty="0"/>
              <a:t>13th ed. Course Technology. ISBN-13: 978-1111969608 </a:t>
            </a:r>
          </a:p>
          <a:p>
            <a:pPr lvl="1"/>
            <a:r>
              <a:rPr lang="en-US" sz="1400" dirty="0"/>
              <a:t>M. </a:t>
            </a:r>
            <a:r>
              <a:rPr lang="en-US" sz="1400" dirty="0" err="1"/>
              <a:t>Kroenke</a:t>
            </a:r>
            <a:r>
              <a:rPr lang="en-US" sz="1400" dirty="0"/>
              <a:t>, D., J. Auer, D., L. Vandenberg, S., Yoder, R.C. (2017). </a:t>
            </a:r>
            <a:r>
              <a:rPr lang="en-US" sz="1400" i="1" dirty="0"/>
              <a:t>Database Concepts. </a:t>
            </a:r>
            <a:r>
              <a:rPr lang="en-US" sz="1400" dirty="0"/>
              <a:t>8th ed. Pearson. ISBN:9780134601694</a:t>
            </a:r>
          </a:p>
          <a:p>
            <a:pPr lvl="1"/>
            <a:r>
              <a:rPr lang="en-US" sz="1400" dirty="0"/>
              <a:t>Harrington, J. (2016). </a:t>
            </a:r>
            <a:r>
              <a:rPr lang="en-US" sz="1400" i="1" dirty="0"/>
              <a:t>Relational Database Design and Implementation</a:t>
            </a:r>
            <a:r>
              <a:rPr lang="en-US" sz="1400" dirty="0"/>
              <a:t>. 4th ed. Morgan Kaufmann. ISBN: 9780128043998 </a:t>
            </a:r>
            <a:r>
              <a:rPr lang="en-US" sz="800" dirty="0"/>
              <a:t>	</a:t>
            </a:r>
            <a:endParaRPr lang="en-US" altLang="en-US" sz="1400" kern="0" dirty="0">
              <a:latin typeface="+mn-lt"/>
            </a:endParaRPr>
          </a:p>
          <a:p>
            <a:pPr marL="457200" lvl="1" indent="0" eaLnBrk="1" hangingPunct="1">
              <a:buClr>
                <a:srgbClr val="3366FF"/>
              </a:buClr>
              <a:buNone/>
            </a:pPr>
            <a:endParaRPr lang="en-US" altLang="en-US" sz="1600" kern="0" dirty="0">
              <a:latin typeface="Century Gothic" panose="020B0502020202020204" pitchFamily="34" charset="0"/>
            </a:endParaRPr>
          </a:p>
          <a:p>
            <a:pPr lvl="1" eaLnBrk="1" hangingPunct="1">
              <a:buClr>
                <a:srgbClr val="3366FF"/>
              </a:buClr>
              <a:buFont typeface="Wingdings" panose="05000000000000000000" pitchFamily="2" charset="2"/>
              <a:buChar char="Ø"/>
            </a:pPr>
            <a:r>
              <a:rPr lang="en-US" altLang="en-US" sz="2400" b="1" kern="0" dirty="0">
                <a:latin typeface="Century Gothic" panose="020B0502020202020204" pitchFamily="34" charset="0"/>
              </a:rPr>
              <a:t>Internet resources</a:t>
            </a:r>
            <a:r>
              <a:rPr lang="en-US" altLang="en-US" b="1" kern="0" dirty="0">
                <a:latin typeface="Century Gothic" panose="020B0502020202020204" pitchFamily="34" charset="0"/>
              </a:rPr>
              <a:t> </a:t>
            </a:r>
          </a:p>
          <a:p>
            <a:pPr lvl="1" eaLnBrk="1" hangingPunct="1">
              <a:buClr>
                <a:srgbClr val="3366FF"/>
              </a:buClr>
              <a:buFont typeface="Wingdings" panose="05000000000000000000" pitchFamily="2" charset="2"/>
              <a:buChar char="Ø"/>
            </a:pPr>
            <a:r>
              <a:rPr lang="en-US" altLang="en-US" sz="2400" b="1" kern="0" dirty="0">
                <a:latin typeface="Century Gothic" panose="020B0502020202020204" pitchFamily="34" charset="0"/>
              </a:rPr>
              <a:t>Software :</a:t>
            </a:r>
            <a:r>
              <a:rPr lang="en-US" altLang="en-US" b="1" kern="0" dirty="0">
                <a:latin typeface="Century Gothic" panose="020B0502020202020204" pitchFamily="34" charset="0"/>
              </a:rPr>
              <a:t> </a:t>
            </a:r>
            <a:r>
              <a:rPr lang="en-US" altLang="en-US" sz="1800" kern="0" dirty="0" err="1">
                <a:latin typeface="+mn-lt"/>
              </a:rPr>
              <a:t>Ms.SQL</a:t>
            </a:r>
            <a:r>
              <a:rPr lang="en-US" altLang="en-US" sz="1800" kern="0" dirty="0">
                <a:latin typeface="+mn-lt"/>
              </a:rPr>
              <a:t> Server, </a:t>
            </a:r>
            <a:r>
              <a:rPr lang="en-US" altLang="en-US" sz="1800" kern="0" dirty="0" err="1">
                <a:latin typeface="+mn-lt"/>
              </a:rPr>
              <a:t>Ms.Visio</a:t>
            </a:r>
            <a:endParaRPr lang="en-US" altLang="en-US" sz="1800" kern="0" dirty="0">
              <a:latin typeface="+mn-lt"/>
            </a:endParaRPr>
          </a:p>
        </p:txBody>
      </p:sp>
    </p:spTree>
    <p:extLst>
      <p:ext uri="{BB962C8B-B14F-4D97-AF65-F5344CB8AC3E}">
        <p14:creationId xmlns:p14="http://schemas.microsoft.com/office/powerpoint/2010/main" val="2417303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2103438" y="573089"/>
            <a:ext cx="679926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indent="0" eaLnBrk="1" hangingPunct="1">
              <a:buClr>
                <a:srgbClr val="FF0000"/>
              </a:buClr>
            </a:pPr>
            <a:r>
              <a:rPr lang="en-US" altLang="en-US" sz="2800" b="1" dirty="0">
                <a:latin typeface="Century Gothic" panose="020B0502020202020204" pitchFamily="34" charset="0"/>
              </a:rPr>
              <a:t>	</a:t>
            </a:r>
            <a:r>
              <a:rPr lang="en-US" altLang="en-US" sz="3200" b="1" u="sng" dirty="0">
                <a:solidFill>
                  <a:schemeClr val="accent6">
                    <a:lumMod val="75000"/>
                  </a:schemeClr>
                </a:solidFill>
                <a:latin typeface="Century Gothic" panose="020B0502020202020204" pitchFamily="34" charset="0"/>
              </a:rPr>
              <a:t>Achievement requirements </a:t>
            </a:r>
          </a:p>
          <a:p>
            <a:pPr eaLnBrk="1" hangingPunct="1">
              <a:buClr>
                <a:srgbClr val="FF0000"/>
              </a:buClr>
              <a:buFont typeface="Wingdings" panose="05000000000000000000" pitchFamily="2" charset="2"/>
              <a:buChar char="§"/>
            </a:pPr>
            <a:endParaRPr lang="en-US" altLang="en-US" sz="2800" b="1" dirty="0">
              <a:latin typeface="Century Gothic" panose="020B0502020202020204" pitchFamily="34" charset="0"/>
            </a:endParaRPr>
          </a:p>
        </p:txBody>
      </p:sp>
      <p:pic>
        <p:nvPicPr>
          <p:cNvPr id="6" name="Picture 5"/>
          <p:cNvPicPr>
            <a:picLocks noChangeAspect="1"/>
          </p:cNvPicPr>
          <p:nvPr/>
        </p:nvPicPr>
        <p:blipFill>
          <a:blip r:embed="rId2"/>
          <a:stretch>
            <a:fillRect/>
          </a:stretch>
        </p:blipFill>
        <p:spPr>
          <a:xfrm>
            <a:off x="2374007" y="1544527"/>
            <a:ext cx="7096259" cy="4173224"/>
          </a:xfrm>
          <a:prstGeom prst="rect">
            <a:avLst/>
          </a:prstGeom>
        </p:spPr>
      </p:pic>
    </p:spTree>
    <p:extLst>
      <p:ext uri="{BB962C8B-B14F-4D97-AF65-F5344CB8AC3E}">
        <p14:creationId xmlns:p14="http://schemas.microsoft.com/office/powerpoint/2010/main" val="37934123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2117095" y="569139"/>
            <a:ext cx="562365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dirty="0">
                <a:latin typeface="Century Gothic" panose="020B0502020202020204" pitchFamily="34" charset="0"/>
                <a:ea typeface="新細明體" pitchFamily="18" charset="-120"/>
              </a:rPr>
              <a:t>Question and Answer Session</a:t>
            </a:r>
            <a:endParaRPr lang="en-US" altLang="zh-TW" u="sng" dirty="0">
              <a:latin typeface="Century Gothic" panose="020B0502020202020204" pitchFamily="34" charset="0"/>
              <a:ea typeface="新細明體" pitchFamily="18" charset="-120"/>
            </a:endParaRPr>
          </a:p>
        </p:txBody>
      </p:sp>
      <p:sp>
        <p:nvSpPr>
          <p:cNvPr id="7" name="Text Box 2"/>
          <p:cNvSpPr txBox="1">
            <a:spLocks noChangeArrowheads="1"/>
          </p:cNvSpPr>
          <p:nvPr/>
        </p:nvSpPr>
        <p:spPr bwMode="auto">
          <a:xfrm>
            <a:off x="4114801" y="2286000"/>
            <a:ext cx="4968875" cy="155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TW" sz="9600" dirty="0">
                <a:ea typeface="新細明體" pitchFamily="18" charset="-120"/>
              </a:rPr>
              <a:t>Q &amp; A</a:t>
            </a:r>
          </a:p>
        </p:txBody>
      </p:sp>
    </p:spTree>
    <p:extLst>
      <p:ext uri="{BB962C8B-B14F-4D97-AF65-F5344CB8AC3E}">
        <p14:creationId xmlns:p14="http://schemas.microsoft.com/office/powerpoint/2010/main" val="704501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bwMode="auto">
          <a:xfrm>
            <a:off x="2178050" y="274638"/>
            <a:ext cx="70421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3600">
                <a:solidFill>
                  <a:schemeClr val="tx2"/>
                </a:solidFill>
                <a:latin typeface="+mj-lt"/>
                <a:ea typeface="+mj-ea"/>
                <a:cs typeface="+mj-cs"/>
              </a:defRPr>
            </a:lvl1pPr>
            <a:lvl2pPr algn="ctr" rtl="0" eaLnBrk="1" fontAlgn="base" hangingPunct="1">
              <a:spcBef>
                <a:spcPct val="0"/>
              </a:spcBef>
              <a:spcAft>
                <a:spcPct val="0"/>
              </a:spcAft>
              <a:defRPr sz="3600">
                <a:solidFill>
                  <a:schemeClr val="tx2"/>
                </a:solidFill>
                <a:latin typeface="Arial" charset="0"/>
              </a:defRPr>
            </a:lvl2pPr>
            <a:lvl3pPr algn="ctr" rtl="0" eaLnBrk="1" fontAlgn="base" hangingPunct="1">
              <a:spcBef>
                <a:spcPct val="0"/>
              </a:spcBef>
              <a:spcAft>
                <a:spcPct val="0"/>
              </a:spcAft>
              <a:defRPr sz="3600">
                <a:solidFill>
                  <a:schemeClr val="tx2"/>
                </a:solidFill>
                <a:latin typeface="Arial" charset="0"/>
              </a:defRPr>
            </a:lvl3pPr>
            <a:lvl4pPr algn="ctr" rtl="0" eaLnBrk="1" fontAlgn="base" hangingPunct="1">
              <a:spcBef>
                <a:spcPct val="0"/>
              </a:spcBef>
              <a:spcAft>
                <a:spcPct val="0"/>
              </a:spcAft>
              <a:defRPr sz="3600">
                <a:solidFill>
                  <a:schemeClr val="tx2"/>
                </a:solidFill>
                <a:latin typeface="Arial" charset="0"/>
              </a:defRPr>
            </a:lvl4pPr>
            <a:lvl5pPr algn="ctr" rtl="0" eaLnBrk="1" fontAlgn="base" hangingPunct="1">
              <a:spcBef>
                <a:spcPct val="0"/>
              </a:spcBef>
              <a:spcAft>
                <a:spcPct val="0"/>
              </a:spcAft>
              <a:defRPr sz="3600">
                <a:solidFill>
                  <a:schemeClr val="tx2"/>
                </a:solidFill>
                <a:latin typeface="Arial" charset="0"/>
              </a:defRPr>
            </a:lvl5pPr>
            <a:lvl6pPr marL="457200" algn="ctr" rtl="0" eaLnBrk="1" fontAlgn="base" hangingPunct="1">
              <a:spcBef>
                <a:spcPct val="0"/>
              </a:spcBef>
              <a:spcAft>
                <a:spcPct val="0"/>
              </a:spcAft>
              <a:defRPr sz="3600">
                <a:solidFill>
                  <a:schemeClr val="tx2"/>
                </a:solidFill>
                <a:latin typeface="Arial" charset="0"/>
              </a:defRPr>
            </a:lvl6pPr>
            <a:lvl7pPr marL="914400" algn="ctr" rtl="0" eaLnBrk="1" fontAlgn="base" hangingPunct="1">
              <a:spcBef>
                <a:spcPct val="0"/>
              </a:spcBef>
              <a:spcAft>
                <a:spcPct val="0"/>
              </a:spcAft>
              <a:defRPr sz="3600">
                <a:solidFill>
                  <a:schemeClr val="tx2"/>
                </a:solidFill>
                <a:latin typeface="Arial" charset="0"/>
              </a:defRPr>
            </a:lvl7pPr>
            <a:lvl8pPr marL="1371600" algn="ctr" rtl="0" eaLnBrk="1" fontAlgn="base" hangingPunct="1">
              <a:spcBef>
                <a:spcPct val="0"/>
              </a:spcBef>
              <a:spcAft>
                <a:spcPct val="0"/>
              </a:spcAft>
              <a:defRPr sz="3600">
                <a:solidFill>
                  <a:schemeClr val="tx2"/>
                </a:solidFill>
                <a:latin typeface="Arial" charset="0"/>
              </a:defRPr>
            </a:lvl8pPr>
            <a:lvl9pPr marL="1828800" algn="ctr" rtl="0" eaLnBrk="1" fontAlgn="base" hangingPunct="1">
              <a:spcBef>
                <a:spcPct val="0"/>
              </a:spcBef>
              <a:spcAft>
                <a:spcPct val="0"/>
              </a:spcAft>
              <a:defRPr sz="3600">
                <a:solidFill>
                  <a:schemeClr val="tx2"/>
                </a:solidFill>
                <a:latin typeface="Arial" charset="0"/>
              </a:defRPr>
            </a:lvl9pPr>
          </a:lstStyle>
          <a:p>
            <a:r>
              <a:rPr lang="en-US" sz="3200" b="1" u="sng" kern="0" dirty="0">
                <a:solidFill>
                  <a:schemeClr val="accent6">
                    <a:lumMod val="75000"/>
                  </a:schemeClr>
                </a:solidFill>
                <a:latin typeface="Century Gothic" panose="020B0502020202020204" pitchFamily="34" charset="0"/>
              </a:rPr>
              <a:t>Lecturer information</a:t>
            </a:r>
          </a:p>
        </p:txBody>
      </p:sp>
      <p:sp>
        <p:nvSpPr>
          <p:cNvPr id="6" name="Content Placeholder 2"/>
          <p:cNvSpPr txBox="1">
            <a:spLocks/>
          </p:cNvSpPr>
          <p:nvPr/>
        </p:nvSpPr>
        <p:spPr bwMode="auto">
          <a:xfrm>
            <a:off x="2163763" y="1757363"/>
            <a:ext cx="778302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buFontTx/>
              <a:buNone/>
            </a:pPr>
            <a:r>
              <a:rPr lang="en-US" altLang="en-US" sz="2800" kern="0" dirty="0"/>
              <a:t>Lecturer Name: Ms. Lai Chew Ping</a:t>
            </a:r>
          </a:p>
          <a:p>
            <a:pPr>
              <a:buFontTx/>
              <a:buNone/>
            </a:pPr>
            <a:r>
              <a:rPr lang="en-US" altLang="en-US" sz="2800" kern="0" dirty="0"/>
              <a:t>Email: </a:t>
            </a:r>
            <a:r>
              <a:rPr lang="en-US" altLang="en-US" sz="2800" kern="0" dirty="0">
                <a:hlinkClick r:id="rId2"/>
              </a:rPr>
              <a:t>chewping@staffemail.apu.edu.my</a:t>
            </a:r>
            <a:endParaRPr lang="en-US" altLang="en-US" sz="2800" kern="0" dirty="0"/>
          </a:p>
          <a:p>
            <a:pPr>
              <a:buFontTx/>
              <a:buNone/>
            </a:pPr>
            <a:r>
              <a:rPr lang="en-US" altLang="en-US" sz="2800" kern="0" dirty="0"/>
              <a:t>Office: Level 5, Computing Staff Room</a:t>
            </a:r>
          </a:p>
          <a:p>
            <a:pPr>
              <a:buFontTx/>
              <a:buNone/>
            </a:pPr>
            <a:endParaRPr lang="en-US" altLang="en-US" kern="0" dirty="0"/>
          </a:p>
        </p:txBody>
      </p:sp>
    </p:spTree>
    <p:extLst>
      <p:ext uri="{BB962C8B-B14F-4D97-AF65-F5344CB8AC3E}">
        <p14:creationId xmlns:p14="http://schemas.microsoft.com/office/powerpoint/2010/main" val="2678515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Data </a:t>
            </a:r>
            <a:r>
              <a:rPr lang="en-US" dirty="0" err="1"/>
              <a:t>vs</a:t>
            </a:r>
            <a:r>
              <a:rPr lang="en-US" dirty="0"/>
              <a:t> Information</a:t>
            </a:r>
          </a:p>
          <a:p>
            <a:r>
              <a:rPr lang="en-US" dirty="0"/>
              <a:t>Types </a:t>
            </a:r>
            <a:r>
              <a:rPr lang="en-US"/>
              <a:t>of Database</a:t>
            </a:r>
            <a:endParaRPr lang="en-US" dirty="0"/>
          </a:p>
          <a:p>
            <a:endParaRPr lang="en-US" dirty="0"/>
          </a:p>
        </p:txBody>
      </p:sp>
      <p:sp>
        <p:nvSpPr>
          <p:cNvPr id="5" name="Text Box 3"/>
          <p:cNvSpPr txBox="1">
            <a:spLocks noGrp="1" noChangeArrowheads="1"/>
          </p:cNvSpPr>
          <p:nvPr>
            <p:ph type="title"/>
          </p:nvPr>
        </p:nvSpPr>
        <p:spPr bwMode="auto">
          <a:xfrm>
            <a:off x="2848067" y="569139"/>
            <a:ext cx="450475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b="1" u="sng" dirty="0">
                <a:solidFill>
                  <a:srgbClr val="003366"/>
                </a:solidFill>
              </a:rPr>
              <a:t>What we will cover next</a:t>
            </a:r>
            <a:endParaRPr lang="en-US" altLang="en-US" u="sng" dirty="0">
              <a:solidFill>
                <a:srgbClr val="003366"/>
              </a:solidFill>
            </a:endParaRPr>
          </a:p>
        </p:txBody>
      </p:sp>
    </p:spTree>
    <p:extLst>
      <p:ext uri="{BB962C8B-B14F-4D97-AF65-F5344CB8AC3E}">
        <p14:creationId xmlns:p14="http://schemas.microsoft.com/office/powerpoint/2010/main" val="4036136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None</a:t>
            </a:r>
          </a:p>
        </p:txBody>
      </p:sp>
      <p:sp>
        <p:nvSpPr>
          <p:cNvPr id="5" name="Text Box 2"/>
          <p:cNvSpPr txBox="1">
            <a:spLocks noChangeArrowheads="1"/>
          </p:cNvSpPr>
          <p:nvPr/>
        </p:nvSpPr>
        <p:spPr bwMode="auto">
          <a:xfrm>
            <a:off x="2478573" y="553751"/>
            <a:ext cx="610455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40" tIns="45720" rIns="91440" bIns="45720" numCol="1" anchor="ctr" anchorCtr="0" compatLnSpc="1">
            <a:prstTxWarp prst="textNoShape">
              <a:avLst/>
            </a:prstTxWarp>
            <a:spAutoFit/>
          </a:bodyPr>
          <a:lstStyle>
            <a:lvl1pPr algn="ctr" rtl="0" eaLnBrk="0" fontAlgn="base" hangingPunct="0">
              <a:spcBef>
                <a:spcPct val="0"/>
              </a:spcBef>
              <a:spcAft>
                <a:spcPct val="0"/>
              </a:spcAft>
              <a:defRPr sz="3600">
                <a:solidFill>
                  <a:schemeClr val="tx1"/>
                </a:solidFill>
                <a:latin typeface="Arial" panose="020B0604020202020204" pitchFamily="34" charset="0"/>
                <a:ea typeface="+mj-ea"/>
                <a:cs typeface="+mj-cs"/>
              </a:defRPr>
            </a:lvl1pPr>
            <a:lvl2pPr marL="742950" indent="-285750" algn="ctr" rtl="0" eaLnBrk="0" fontAlgn="base" hangingPunct="0">
              <a:spcBef>
                <a:spcPct val="0"/>
              </a:spcBef>
              <a:spcAft>
                <a:spcPct val="0"/>
              </a:spcAft>
              <a:defRPr sz="3600">
                <a:solidFill>
                  <a:schemeClr val="tx1"/>
                </a:solidFill>
                <a:latin typeface="Arial" panose="020B0604020202020204" pitchFamily="34" charset="0"/>
              </a:defRPr>
            </a:lvl2pPr>
            <a:lvl3pPr marL="1143000" indent="-228600" algn="ctr" rtl="0" eaLnBrk="0" fontAlgn="base" hangingPunct="0">
              <a:spcBef>
                <a:spcPct val="0"/>
              </a:spcBef>
              <a:spcAft>
                <a:spcPct val="0"/>
              </a:spcAft>
              <a:defRPr sz="3600">
                <a:solidFill>
                  <a:schemeClr val="tx1"/>
                </a:solidFill>
                <a:latin typeface="Arial" panose="020B0604020202020204" pitchFamily="34" charset="0"/>
              </a:defRPr>
            </a:lvl3pPr>
            <a:lvl4pPr marL="1600200" indent="-228600" algn="ctr" rtl="0" eaLnBrk="0" fontAlgn="base" hangingPunct="0">
              <a:spcBef>
                <a:spcPct val="0"/>
              </a:spcBef>
              <a:spcAft>
                <a:spcPct val="0"/>
              </a:spcAft>
              <a:defRPr sz="3600">
                <a:solidFill>
                  <a:schemeClr val="tx1"/>
                </a:solidFill>
                <a:latin typeface="Arial" panose="020B0604020202020204" pitchFamily="34" charset="0"/>
              </a:defRPr>
            </a:lvl4pPr>
            <a:lvl5pPr marL="2057400" indent="-228600" algn="ctr" rtl="0" eaLnBrk="0" fontAlgn="base" hangingPunct="0">
              <a:spcBef>
                <a:spcPct val="0"/>
              </a:spcBef>
              <a:spcAft>
                <a:spcPct val="0"/>
              </a:spcAft>
              <a:defRPr sz="3600">
                <a:solidFill>
                  <a:schemeClr val="tx1"/>
                </a:solidFill>
                <a:latin typeface="Arial" panose="020B0604020202020204" pitchFamily="34" charset="0"/>
              </a:defRPr>
            </a:lvl5pPr>
            <a:lvl6pPr marL="2514600" indent="-228600" algn="ctr" rtl="0" eaLnBrk="0" fontAlgn="base" hangingPunct="0">
              <a:spcBef>
                <a:spcPct val="0"/>
              </a:spcBef>
              <a:spcAft>
                <a:spcPct val="0"/>
              </a:spcAft>
              <a:defRPr sz="3600">
                <a:solidFill>
                  <a:schemeClr val="tx1"/>
                </a:solidFill>
                <a:latin typeface="Arial" panose="020B0604020202020204" pitchFamily="34" charset="0"/>
              </a:defRPr>
            </a:lvl6pPr>
            <a:lvl7pPr marL="2971800" indent="-228600" algn="ctr" rtl="0" eaLnBrk="0" fontAlgn="base" hangingPunct="0">
              <a:spcBef>
                <a:spcPct val="0"/>
              </a:spcBef>
              <a:spcAft>
                <a:spcPct val="0"/>
              </a:spcAft>
              <a:defRPr sz="3600">
                <a:solidFill>
                  <a:schemeClr val="tx1"/>
                </a:solidFill>
                <a:latin typeface="Arial" panose="020B0604020202020204" pitchFamily="34" charset="0"/>
              </a:defRPr>
            </a:lvl7pPr>
            <a:lvl8pPr marL="3429000" indent="-228600" algn="ctr" rtl="0" eaLnBrk="0" fontAlgn="base" hangingPunct="0">
              <a:spcBef>
                <a:spcPct val="0"/>
              </a:spcBef>
              <a:spcAft>
                <a:spcPct val="0"/>
              </a:spcAft>
              <a:defRPr sz="3600">
                <a:solidFill>
                  <a:schemeClr val="tx1"/>
                </a:solidFill>
                <a:latin typeface="Arial" panose="020B0604020202020204" pitchFamily="34" charset="0"/>
              </a:defRPr>
            </a:lvl8pPr>
            <a:lvl9pPr marL="3886200" indent="-228600" algn="ctr" rtl="0" eaLnBrk="0" fontAlgn="base" hangingPunct="0">
              <a:spcBef>
                <a:spcPct val="0"/>
              </a:spcBef>
              <a:spcAft>
                <a:spcPct val="0"/>
              </a:spcAft>
              <a:defRPr sz="3600">
                <a:solidFill>
                  <a:schemeClr val="tx1"/>
                </a:solidFill>
                <a:latin typeface="Arial" panose="020B0604020202020204" pitchFamily="34" charset="0"/>
              </a:defRPr>
            </a:lvl9pPr>
          </a:lstStyle>
          <a:p>
            <a:r>
              <a:rPr lang="en-US" altLang="en-US" sz="3200" b="1" u="sng" kern="0">
                <a:solidFill>
                  <a:srgbClr val="003366"/>
                </a:solidFill>
                <a:latin typeface="Century Gothic" panose="020B0502020202020204" pitchFamily="34" charset="0"/>
              </a:rPr>
              <a:t>Pre-requisites for this module </a:t>
            </a:r>
            <a:endParaRPr lang="en-US" altLang="en-US" sz="3200" b="1" u="sng" kern="0" dirty="0">
              <a:solidFill>
                <a:srgbClr val="003366"/>
              </a:solidFill>
              <a:latin typeface="Century Gothic" panose="020B0502020202020204" pitchFamily="34" charset="0"/>
            </a:endParaRPr>
          </a:p>
        </p:txBody>
      </p:sp>
    </p:spTree>
    <p:extLst>
      <p:ext uri="{BB962C8B-B14F-4D97-AF65-F5344CB8AC3E}">
        <p14:creationId xmlns:p14="http://schemas.microsoft.com/office/powerpoint/2010/main" val="145634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800" dirty="0"/>
              <a:t>This module introduces the students with fundamental knowledge of database design and management system. Students shall be able to analyze a case study and model the database using entity relationship diagram. Database normalization is introduced to control data redundancy. The module also covers practical software skills using Structured Query Language (SQL) which enables the students to implement and manipulate a database. </a:t>
            </a:r>
          </a:p>
        </p:txBody>
      </p:sp>
      <p:sp>
        <p:nvSpPr>
          <p:cNvPr id="5" name="Text Box 2"/>
          <p:cNvSpPr txBox="1">
            <a:spLocks noGrp="1" noChangeArrowheads="1"/>
          </p:cNvSpPr>
          <p:nvPr>
            <p:ph type="title"/>
          </p:nvPr>
        </p:nvSpPr>
        <p:spPr bwMode="auto">
          <a:xfrm>
            <a:off x="1819353" y="553751"/>
            <a:ext cx="40543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3200" u="sng" dirty="0">
                <a:solidFill>
                  <a:srgbClr val="003366"/>
                </a:solidFill>
                <a:latin typeface="Century Gothic" panose="020B0502020202020204" pitchFamily="34" charset="0"/>
              </a:rPr>
              <a:t>Aims of this module</a:t>
            </a:r>
          </a:p>
        </p:txBody>
      </p:sp>
    </p:spTree>
    <p:extLst>
      <p:ext uri="{BB962C8B-B14F-4D97-AF65-F5344CB8AC3E}">
        <p14:creationId xmlns:p14="http://schemas.microsoft.com/office/powerpoint/2010/main" val="1963090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1982989" y="1577662"/>
            <a:ext cx="8420100" cy="433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a:solidFill>
                  <a:schemeClr val="tx1"/>
                </a:solidFill>
                <a:latin typeface="Arial" panose="020B0604020202020204" pitchFamily="34" charset="0"/>
              </a:defRPr>
            </a:lvl1pPr>
            <a:lvl2pPr marL="800100" indent="-34290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Clr>
                <a:srgbClr val="FF0000"/>
              </a:buClr>
              <a:buFont typeface="Wingdings" panose="05000000000000000000" pitchFamily="2" charset="2"/>
              <a:buChar char="§"/>
            </a:pPr>
            <a:r>
              <a:rPr lang="en-US" altLang="en-US" sz="2800" b="1" dirty="0">
                <a:latin typeface="Century Gothic" panose="020B0502020202020204" pitchFamily="34" charset="0"/>
              </a:rPr>
              <a:t>At the end of this course, YOU should be able to:</a:t>
            </a:r>
          </a:p>
          <a:p>
            <a:pPr eaLnBrk="1" hangingPunct="1">
              <a:buClr>
                <a:srgbClr val="FF0000"/>
              </a:buClr>
            </a:pPr>
            <a:endParaRPr lang="en-US" altLang="en-US" sz="2800" b="1" dirty="0">
              <a:latin typeface="Century Gothic" panose="020B0502020202020204" pitchFamily="34" charset="0"/>
            </a:endParaRPr>
          </a:p>
          <a:p>
            <a:pPr marL="457200" indent="-457200">
              <a:buFont typeface="+mj-lt"/>
              <a:buAutoNum type="arabicPeriod"/>
            </a:pPr>
            <a:r>
              <a:rPr lang="en-US" sz="2400" dirty="0"/>
              <a:t>State the fundamental concept of database, database management system and relational model.</a:t>
            </a:r>
          </a:p>
          <a:p>
            <a:pPr marL="457200" indent="-457200">
              <a:buFont typeface="+mj-lt"/>
              <a:buAutoNum type="arabicPeriod"/>
            </a:pPr>
            <a:r>
              <a:rPr lang="en-US" sz="2400" dirty="0"/>
              <a:t>Manipulate the database with ERD, Normalization and SQL.</a:t>
            </a:r>
          </a:p>
          <a:p>
            <a:pPr marL="457200" indent="-457200">
              <a:buFont typeface="+mj-lt"/>
              <a:buAutoNum type="arabicPeriod"/>
            </a:pPr>
            <a:r>
              <a:rPr lang="en-US" sz="2400" dirty="0"/>
              <a:t> Apply redundancy control in designing a database.</a:t>
            </a:r>
          </a:p>
          <a:p>
            <a:pPr marL="457200" indent="-457200">
              <a:buFont typeface="+mj-lt"/>
              <a:buAutoNum type="arabicPeriod"/>
            </a:pPr>
            <a:r>
              <a:rPr lang="en-US" sz="2400" dirty="0"/>
              <a:t>Demonstrate a database solution using an appropriate tool based on a case study.	</a:t>
            </a:r>
          </a:p>
          <a:p>
            <a:r>
              <a:rPr lang="en-US" sz="2400" dirty="0"/>
              <a:t>	</a:t>
            </a:r>
          </a:p>
        </p:txBody>
      </p:sp>
      <p:sp>
        <p:nvSpPr>
          <p:cNvPr id="6" name="Text Box 3"/>
          <p:cNvSpPr txBox="1">
            <a:spLocks noChangeArrowheads="1"/>
          </p:cNvSpPr>
          <p:nvPr/>
        </p:nvSpPr>
        <p:spPr bwMode="auto">
          <a:xfrm>
            <a:off x="2650836" y="449801"/>
            <a:ext cx="677781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3200" b="1" u="sng" dirty="0">
                <a:solidFill>
                  <a:srgbClr val="003366"/>
                </a:solidFill>
                <a:latin typeface="Century Gothic" panose="020B0502020202020204" pitchFamily="34" charset="0"/>
              </a:rPr>
              <a:t>Course Learning outcomes, CLOs</a:t>
            </a:r>
            <a:endParaRPr lang="en-US" altLang="en-US" sz="3200" u="sng" dirty="0">
              <a:solidFill>
                <a:srgbClr val="003366"/>
              </a:solidFill>
              <a:latin typeface="Century Gothic" panose="020B0502020202020204" pitchFamily="34" charset="0"/>
            </a:endParaRPr>
          </a:p>
        </p:txBody>
      </p:sp>
    </p:spTree>
    <p:extLst>
      <p:ext uri="{BB962C8B-B14F-4D97-AF65-F5344CB8AC3E}">
        <p14:creationId xmlns:p14="http://schemas.microsoft.com/office/powerpoint/2010/main" val="229139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u="sng" dirty="0"/>
              <a:t>Mapping of CLOs with MOEs Domain</a:t>
            </a:r>
          </a:p>
        </p:txBody>
      </p:sp>
      <p:sp>
        <p:nvSpPr>
          <p:cNvPr id="7" name="TextBox 6"/>
          <p:cNvSpPr txBox="1"/>
          <p:nvPr/>
        </p:nvSpPr>
        <p:spPr>
          <a:xfrm>
            <a:off x="2695979" y="5330745"/>
            <a:ext cx="4147289" cy="923330"/>
          </a:xfrm>
          <a:prstGeom prst="rect">
            <a:avLst/>
          </a:prstGeom>
          <a:noFill/>
        </p:spPr>
        <p:txBody>
          <a:bodyPr wrap="none" rtlCol="0">
            <a:spAutoFit/>
          </a:bodyPr>
          <a:lstStyle/>
          <a:p>
            <a:r>
              <a:rPr lang="en-US" dirty="0"/>
              <a:t>PLO1 – Knowledge and understanding</a:t>
            </a:r>
          </a:p>
          <a:p>
            <a:r>
              <a:rPr lang="en-US" dirty="0"/>
              <a:t>PLO3 – Cognitive Skills</a:t>
            </a:r>
          </a:p>
          <a:p>
            <a:r>
              <a:rPr lang="en-US" dirty="0"/>
              <a:t>PLO6 – Digital Skills</a:t>
            </a:r>
          </a:p>
        </p:txBody>
      </p:sp>
      <p:pic>
        <p:nvPicPr>
          <p:cNvPr id="5" name="Picture 4"/>
          <p:cNvPicPr/>
          <p:nvPr/>
        </p:nvPicPr>
        <p:blipFill rotWithShape="1">
          <a:blip r:embed="rId2"/>
          <a:srcRect l="5610" t="33352" r="26441" b="25314"/>
          <a:stretch/>
        </p:blipFill>
        <p:spPr bwMode="auto">
          <a:xfrm>
            <a:off x="1828801" y="1640115"/>
            <a:ext cx="8650513" cy="35124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87561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9775" y="230033"/>
            <a:ext cx="7042150" cy="1143000"/>
          </a:xfrm>
        </p:spPr>
        <p:txBody>
          <a:bodyPr/>
          <a:lstStyle/>
          <a:p>
            <a:r>
              <a:rPr lang="en-US" b="1" u="sng" dirty="0"/>
              <a:t>MQF and MOE Domains</a:t>
            </a:r>
          </a:p>
        </p:txBody>
      </p:sp>
      <p:pic>
        <p:nvPicPr>
          <p:cNvPr id="11" name="Content Placeholder 10"/>
          <p:cNvPicPr>
            <a:picLocks noGrp="1" noChangeAspect="1"/>
          </p:cNvPicPr>
          <p:nvPr>
            <p:ph idx="1"/>
          </p:nvPr>
        </p:nvPicPr>
        <p:blipFill>
          <a:blip r:embed="rId2"/>
          <a:stretch>
            <a:fillRect/>
          </a:stretch>
        </p:blipFill>
        <p:spPr>
          <a:xfrm>
            <a:off x="2011363" y="1539496"/>
            <a:ext cx="8229600" cy="4365938"/>
          </a:xfrm>
          <a:prstGeom prst="rect">
            <a:avLst/>
          </a:prstGeom>
        </p:spPr>
      </p:pic>
    </p:spTree>
    <p:extLst>
      <p:ext uri="{BB962C8B-B14F-4D97-AF65-F5344CB8AC3E}">
        <p14:creationId xmlns:p14="http://schemas.microsoft.com/office/powerpoint/2010/main" val="1848846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Teaching Strategies</a:t>
            </a:r>
          </a:p>
        </p:txBody>
      </p:sp>
      <p:sp>
        <p:nvSpPr>
          <p:cNvPr id="3" name="Content Placeholder 2"/>
          <p:cNvSpPr>
            <a:spLocks noGrp="1"/>
          </p:cNvSpPr>
          <p:nvPr>
            <p:ph idx="1"/>
          </p:nvPr>
        </p:nvSpPr>
        <p:spPr/>
        <p:txBody>
          <a:bodyPr/>
          <a:lstStyle/>
          <a:p>
            <a:r>
              <a:rPr lang="en-US" sz="2800" kern="1200" dirty="0"/>
              <a:t>Lecture</a:t>
            </a:r>
          </a:p>
          <a:p>
            <a:r>
              <a:rPr lang="en-US" sz="2800" kern="1200" dirty="0"/>
              <a:t>Tutorial (Lab)</a:t>
            </a:r>
          </a:p>
          <a:p>
            <a:r>
              <a:rPr lang="en-US" sz="2800" kern="1200" dirty="0"/>
              <a:t>Case Study (Individual and Group)</a:t>
            </a:r>
          </a:p>
          <a:p>
            <a:endParaRPr lang="en-US" sz="2800" kern="1200" dirty="0"/>
          </a:p>
          <a:p>
            <a:pPr marL="0" indent="0">
              <a:buNone/>
            </a:pPr>
            <a:endParaRPr lang="en-US" sz="2400" kern="1200" dirty="0">
              <a:latin typeface="Century Gothic" panose="020B0502020202020204" pitchFamily="34" charset="0"/>
            </a:endParaRPr>
          </a:p>
        </p:txBody>
      </p:sp>
    </p:spTree>
    <p:extLst>
      <p:ext uri="{BB962C8B-B14F-4D97-AF65-F5344CB8AC3E}">
        <p14:creationId xmlns:p14="http://schemas.microsoft.com/office/powerpoint/2010/main" val="3724410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Assessment Methods</a:t>
            </a:r>
          </a:p>
        </p:txBody>
      </p:sp>
      <p:sp>
        <p:nvSpPr>
          <p:cNvPr id="3" name="Content Placeholder 2"/>
          <p:cNvSpPr>
            <a:spLocks noGrp="1"/>
          </p:cNvSpPr>
          <p:nvPr>
            <p:ph idx="1"/>
          </p:nvPr>
        </p:nvSpPr>
        <p:spPr>
          <a:xfrm>
            <a:off x="2009775" y="1854558"/>
            <a:ext cx="8229600" cy="4633328"/>
          </a:xfrm>
        </p:spPr>
        <p:txBody>
          <a:bodyPr/>
          <a:lstStyle/>
          <a:p>
            <a:r>
              <a:rPr lang="en-US" dirty="0"/>
              <a:t>Final Exam </a:t>
            </a:r>
            <a:r>
              <a:rPr lang="en-US" b="1" dirty="0">
                <a:solidFill>
                  <a:srgbClr val="FF0000"/>
                </a:solidFill>
              </a:rPr>
              <a:t>(50%) </a:t>
            </a:r>
            <a:r>
              <a:rPr lang="en-US" sz="2800" dirty="0"/>
              <a:t>: CLO1 &amp; CLO2</a:t>
            </a:r>
          </a:p>
          <a:p>
            <a:endParaRPr lang="en-US" dirty="0"/>
          </a:p>
          <a:p>
            <a:r>
              <a:rPr lang="en-US" dirty="0"/>
              <a:t>Group Assignment </a:t>
            </a:r>
            <a:r>
              <a:rPr lang="en-US" b="1" dirty="0">
                <a:solidFill>
                  <a:srgbClr val="FF0000"/>
                </a:solidFill>
              </a:rPr>
              <a:t>(50%)</a:t>
            </a:r>
            <a:r>
              <a:rPr lang="en-US" dirty="0"/>
              <a:t>: CLO3, CLO4</a:t>
            </a:r>
          </a:p>
          <a:p>
            <a:pPr lvl="1"/>
            <a:r>
              <a:rPr lang="en-US" dirty="0"/>
              <a:t>3 to 4 students on a group</a:t>
            </a:r>
          </a:p>
          <a:p>
            <a:pPr lvl="1"/>
            <a:r>
              <a:rPr lang="en-US" dirty="0"/>
              <a:t>Online submission</a:t>
            </a:r>
          </a:p>
          <a:p>
            <a:pPr lvl="1"/>
            <a:r>
              <a:rPr lang="en-US" dirty="0"/>
              <a:t>Part 1: Database Design (due on week </a:t>
            </a:r>
            <a:r>
              <a:rPr lang="en-US" altLang="zh-CN" dirty="0"/>
              <a:t>8</a:t>
            </a:r>
            <a:r>
              <a:rPr lang="en-US" dirty="0"/>
              <a:t>)</a:t>
            </a:r>
          </a:p>
          <a:p>
            <a:pPr lvl="1"/>
            <a:r>
              <a:rPr lang="en-US" dirty="0"/>
              <a:t>Part 2: Database Implementation (due on week 13)</a:t>
            </a:r>
          </a:p>
        </p:txBody>
      </p:sp>
    </p:spTree>
    <p:extLst>
      <p:ext uri="{BB962C8B-B14F-4D97-AF65-F5344CB8AC3E}">
        <p14:creationId xmlns:p14="http://schemas.microsoft.com/office/powerpoint/2010/main" val="2963072022"/>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1617</TotalTime>
  <Pages>11</Pages>
  <Words>699</Words>
  <Application>Microsoft Office PowerPoint</Application>
  <PresentationFormat>Widescreen</PresentationFormat>
  <Paragraphs>102</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Century Gothic</vt:lpstr>
      <vt:lpstr>Montserrat</vt:lpstr>
      <vt:lpstr>PT Sans</vt:lpstr>
      <vt:lpstr>Wingdings</vt:lpstr>
      <vt:lpstr>UCTI-Template-foundation-level</vt:lpstr>
      <vt:lpstr>Database Systems AICT005-4-1-Database Systems (version1)</vt:lpstr>
      <vt:lpstr>PowerPoint Presentation</vt:lpstr>
      <vt:lpstr>PowerPoint Presentation</vt:lpstr>
      <vt:lpstr>Aims of this module</vt:lpstr>
      <vt:lpstr>PowerPoint Presentation</vt:lpstr>
      <vt:lpstr>Mapping of CLOs with MOEs Domain</vt:lpstr>
      <vt:lpstr>MQF and MOE Domains</vt:lpstr>
      <vt:lpstr>Teaching Strategies</vt:lpstr>
      <vt:lpstr>Assessment Methods</vt:lpstr>
      <vt:lpstr>PowerPoint Presentation</vt:lpstr>
      <vt:lpstr>Methods of Delivery </vt:lpstr>
      <vt:lpstr>Outcomes Based Education (OBE)</vt:lpstr>
      <vt:lpstr>So…What is OBE?</vt:lpstr>
      <vt:lpstr>Course Content Outline</vt:lpstr>
      <vt:lpstr>Course Content Outline</vt:lpstr>
      <vt:lpstr>What is expected of you </vt:lpstr>
      <vt:lpstr>PowerPoint Presentation</vt:lpstr>
      <vt:lpstr>PowerPoint Presentation</vt:lpstr>
      <vt:lpstr>Question and Answer Session</vt:lpstr>
      <vt:lpstr>What we will cover next</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Lai Chew Ping</cp:lastModifiedBy>
  <cp:revision>338</cp:revision>
  <cp:lastPrinted>2023-02-03T03:07:34Z</cp:lastPrinted>
  <dcterms:created xsi:type="dcterms:W3CDTF">2005-08-02T10:18:20Z</dcterms:created>
  <dcterms:modified xsi:type="dcterms:W3CDTF">2023-12-06T05:35:25Z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